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p:scale>
          <a:sx n="75" d="100"/>
          <a:sy n="75" d="100"/>
        </p:scale>
        <p:origin x="28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ithsaidatta Pasupuleti" userId="0c22c71ff95c3042" providerId="LiveId" clId="{2DE21056-2D20-4610-B279-BCB91D8F6BF4}"/>
    <pc:docChg chg="custSel modSld">
      <pc:chgData name="Rohithsaidatta Pasupuleti" userId="0c22c71ff95c3042" providerId="LiveId" clId="{2DE21056-2D20-4610-B279-BCB91D8F6BF4}" dt="2024-04-07T08:23:05.661" v="3" actId="27636"/>
      <pc:docMkLst>
        <pc:docMk/>
      </pc:docMkLst>
      <pc:sldChg chg="modSp mod">
        <pc:chgData name="Rohithsaidatta Pasupuleti" userId="0c22c71ff95c3042" providerId="LiveId" clId="{2DE21056-2D20-4610-B279-BCB91D8F6BF4}" dt="2024-04-07T08:22:53.341" v="0" actId="1076"/>
        <pc:sldMkLst>
          <pc:docMk/>
          <pc:sldMk cId="693775237" sldId="257"/>
        </pc:sldMkLst>
        <pc:spChg chg="mod">
          <ac:chgData name="Rohithsaidatta Pasupuleti" userId="0c22c71ff95c3042" providerId="LiveId" clId="{2DE21056-2D20-4610-B279-BCB91D8F6BF4}" dt="2024-04-07T08:22:53.341" v="0" actId="1076"/>
          <ac:spMkLst>
            <pc:docMk/>
            <pc:sldMk cId="693775237" sldId="257"/>
            <ac:spMk id="48" creationId="{A3208724-78F4-934B-F001-5DB9EC9689B9}"/>
          </ac:spMkLst>
        </pc:spChg>
      </pc:sldChg>
      <pc:sldChg chg="modSp mod">
        <pc:chgData name="Rohithsaidatta Pasupuleti" userId="0c22c71ff95c3042" providerId="LiveId" clId="{2DE21056-2D20-4610-B279-BCB91D8F6BF4}" dt="2024-04-07T08:23:05.661" v="3" actId="27636"/>
        <pc:sldMkLst>
          <pc:docMk/>
          <pc:sldMk cId="1470177183" sldId="258"/>
        </pc:sldMkLst>
        <pc:spChg chg="mod">
          <ac:chgData name="Rohithsaidatta Pasupuleti" userId="0c22c71ff95c3042" providerId="LiveId" clId="{2DE21056-2D20-4610-B279-BCB91D8F6BF4}" dt="2024-04-07T08:23:05.661" v="3" actId="27636"/>
          <ac:spMkLst>
            <pc:docMk/>
            <pc:sldMk cId="1470177183" sldId="258"/>
            <ac:spMk id="3" creationId="{EA873520-8095-C537-1383-49FF7DC8C9D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BF0AD1-F46E-46D2-936C-7BC15B2A232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82801C9A-B23A-4CA3-B15D-E0FC41A0B454}">
      <dgm:prSet/>
      <dgm:spPr/>
      <dgm:t>
        <a:bodyPr/>
        <a:lstStyle/>
        <a:p>
          <a:r>
            <a:rPr lang="en-US" dirty="0"/>
            <a:t>This study explores food image analysis and other machine learning approaches employed for nutrient identification.</a:t>
          </a:r>
        </a:p>
      </dgm:t>
    </dgm:pt>
    <dgm:pt modelId="{0A684A10-1B9E-46BF-A225-DA4B204F4D4E}" type="parTrans" cxnId="{345B3708-CE12-47EB-9E9C-850019D15BCF}">
      <dgm:prSet/>
      <dgm:spPr/>
      <dgm:t>
        <a:bodyPr/>
        <a:lstStyle/>
        <a:p>
          <a:endParaRPr lang="en-US"/>
        </a:p>
      </dgm:t>
    </dgm:pt>
    <dgm:pt modelId="{86FEF1C0-32A9-44B1-AD50-B3E47BB8E7C5}" type="sibTrans" cxnId="{345B3708-CE12-47EB-9E9C-850019D15BCF}">
      <dgm:prSet/>
      <dgm:spPr/>
      <dgm:t>
        <a:bodyPr/>
        <a:lstStyle/>
        <a:p>
          <a:endParaRPr lang="en-US"/>
        </a:p>
      </dgm:t>
    </dgm:pt>
    <dgm:pt modelId="{73CB82E4-159D-4B2C-970A-5EA559824BA4}">
      <dgm:prSet/>
      <dgm:spPr/>
      <dgm:t>
        <a:bodyPr/>
        <a:lstStyle/>
        <a:p>
          <a:r>
            <a:rPr lang="en-US" b="1" dirty="0"/>
            <a:t>The investigations crucial for assessing the research study are outlined below:</a:t>
          </a:r>
          <a:endParaRPr lang="en-US" dirty="0"/>
        </a:p>
      </dgm:t>
    </dgm:pt>
    <dgm:pt modelId="{B4EC100E-1CE0-4359-8057-C4AFFD945608}" type="parTrans" cxnId="{5CEBC4FE-608F-4A76-BBE5-08E2AF1680E6}">
      <dgm:prSet/>
      <dgm:spPr/>
      <dgm:t>
        <a:bodyPr/>
        <a:lstStyle/>
        <a:p>
          <a:endParaRPr lang="en-US"/>
        </a:p>
      </dgm:t>
    </dgm:pt>
    <dgm:pt modelId="{DF576165-FCD0-4344-B6B4-D7A6189B8935}" type="sibTrans" cxnId="{5CEBC4FE-608F-4A76-BBE5-08E2AF1680E6}">
      <dgm:prSet/>
      <dgm:spPr/>
      <dgm:t>
        <a:bodyPr/>
        <a:lstStyle/>
        <a:p>
          <a:endParaRPr lang="en-US"/>
        </a:p>
      </dgm:t>
    </dgm:pt>
    <dgm:pt modelId="{72C908B0-FABA-41B7-BE2F-80D49F734EE2}">
      <dgm:prSet custT="1"/>
      <dgm:spPr/>
      <dgm:t>
        <a:bodyPr/>
        <a:lstStyle/>
        <a:p>
          <a:pPr algn="just">
            <a:buFont typeface="+mj-lt"/>
            <a:buAutoNum type="arabicPeriod"/>
          </a:pPr>
          <a:r>
            <a:rPr lang="en-US" sz="1100" dirty="0"/>
            <a:t>Food Image Datasets for FIC: Examining the variety of datasets available for Food Image Classification (FIC) to understand the diversity and quality of data used in research.</a:t>
          </a:r>
        </a:p>
      </dgm:t>
    </dgm:pt>
    <dgm:pt modelId="{983E0355-3763-4BC3-8FC2-9228DA06F32B}" type="parTrans" cxnId="{0A916286-E9F8-4268-BF72-C6BA225C7C56}">
      <dgm:prSet/>
      <dgm:spPr/>
      <dgm:t>
        <a:bodyPr/>
        <a:lstStyle/>
        <a:p>
          <a:endParaRPr lang="en-US"/>
        </a:p>
      </dgm:t>
    </dgm:pt>
    <dgm:pt modelId="{1BBAECDF-26A9-4BAC-A45C-DF61FF5DA40D}" type="sibTrans" cxnId="{0A916286-E9F8-4268-BF72-C6BA225C7C56}">
      <dgm:prSet/>
      <dgm:spPr/>
      <dgm:t>
        <a:bodyPr/>
        <a:lstStyle/>
        <a:p>
          <a:endParaRPr lang="en-US"/>
        </a:p>
      </dgm:t>
    </dgm:pt>
    <dgm:pt modelId="{858CB7CE-7F52-4FA3-A7BA-427DD2694B9F}">
      <dgm:prSet custT="1"/>
      <dgm:spPr/>
      <dgm:t>
        <a:bodyPr/>
        <a:lstStyle/>
        <a:p>
          <a:pPr algn="just">
            <a:buFont typeface="+mj-lt"/>
            <a:buAutoNum type="arabicPeriod"/>
          </a:pPr>
          <a:r>
            <a:rPr lang="en-US" sz="1100" dirty="0"/>
            <a:t>Hyperparameters Optimization: Understanding the different hyperparameters needed to improve the performance of a model, such as learning rate, batch size, and activation functions.</a:t>
          </a:r>
        </a:p>
      </dgm:t>
    </dgm:pt>
    <dgm:pt modelId="{4AE459B8-35DC-467F-BCC3-3547A3E66959}" type="parTrans" cxnId="{0E539AA7-0E2E-4E8C-B543-20E106676D4F}">
      <dgm:prSet/>
      <dgm:spPr/>
      <dgm:t>
        <a:bodyPr/>
        <a:lstStyle/>
        <a:p>
          <a:endParaRPr lang="en-US"/>
        </a:p>
      </dgm:t>
    </dgm:pt>
    <dgm:pt modelId="{941059CC-7A98-4F37-9C3D-BA3DF5EE9C95}" type="sibTrans" cxnId="{0E539AA7-0E2E-4E8C-B543-20E106676D4F}">
      <dgm:prSet/>
      <dgm:spPr/>
      <dgm:t>
        <a:bodyPr/>
        <a:lstStyle/>
        <a:p>
          <a:endParaRPr lang="en-US"/>
        </a:p>
      </dgm:t>
    </dgm:pt>
    <dgm:pt modelId="{8290F1CA-9AFA-495C-93A6-0E238FC92660}">
      <dgm:prSet custT="1"/>
      <dgm:spPr/>
      <dgm:t>
        <a:bodyPr/>
        <a:lstStyle/>
        <a:p>
          <a:pPr algn="just">
            <a:buFont typeface="+mj-lt"/>
            <a:buAutoNum type="arabicPeriod"/>
          </a:pPr>
          <a:r>
            <a:rPr lang="en-US" sz="1100" dirty="0"/>
            <a:t>CNN Architecture in FIC: Investigating how Convolutional Neural Network (CNN) architecture provides solutions to the challenges in food image classification, including feature extraction and model training.</a:t>
          </a:r>
        </a:p>
      </dgm:t>
    </dgm:pt>
    <dgm:pt modelId="{DBFDFCF7-5478-43BA-9F51-08EE1AAC91E9}" type="parTrans" cxnId="{485CDF8A-CCA3-461E-94ED-DA522C8A7119}">
      <dgm:prSet/>
      <dgm:spPr/>
      <dgm:t>
        <a:bodyPr/>
        <a:lstStyle/>
        <a:p>
          <a:endParaRPr lang="en-US"/>
        </a:p>
      </dgm:t>
    </dgm:pt>
    <dgm:pt modelId="{E22554C6-2666-4283-BAF9-751C706BC300}" type="sibTrans" cxnId="{485CDF8A-CCA3-461E-94ED-DA522C8A7119}">
      <dgm:prSet/>
      <dgm:spPr/>
      <dgm:t>
        <a:bodyPr/>
        <a:lstStyle/>
        <a:p>
          <a:endParaRPr lang="en-US"/>
        </a:p>
      </dgm:t>
    </dgm:pt>
    <dgm:pt modelId="{F8ED3555-571B-437D-AE2E-444B7AEDCF27}">
      <dgm:prSet custT="1"/>
      <dgm:spPr/>
      <dgm:t>
        <a:bodyPr/>
        <a:lstStyle/>
        <a:p>
          <a:pPr algn="just">
            <a:buFont typeface="+mj-lt"/>
            <a:buAutoNum type="arabicPeriod"/>
          </a:pPr>
          <a:r>
            <a:rPr lang="en-US" sz="1100" dirty="0"/>
            <a:t>Transfer Learning (TL) Strategies: Analyzing the effectiveness of fine-tuning and feature extraction techniques in Transfer Learning (TL) for enhancing FIC performance.</a:t>
          </a:r>
        </a:p>
      </dgm:t>
    </dgm:pt>
    <dgm:pt modelId="{763793F4-EB1A-415F-978F-07A931DFEE5E}" type="parTrans" cxnId="{7CA038A5-B356-4B41-ADA9-7F227780A1B1}">
      <dgm:prSet/>
      <dgm:spPr/>
      <dgm:t>
        <a:bodyPr/>
        <a:lstStyle/>
        <a:p>
          <a:endParaRPr lang="en-US"/>
        </a:p>
      </dgm:t>
    </dgm:pt>
    <dgm:pt modelId="{4A73908F-45A9-4DCA-A4FF-562CFAB27B1E}" type="sibTrans" cxnId="{7CA038A5-B356-4B41-ADA9-7F227780A1B1}">
      <dgm:prSet/>
      <dgm:spPr/>
      <dgm:t>
        <a:bodyPr/>
        <a:lstStyle/>
        <a:p>
          <a:endParaRPr lang="en-US"/>
        </a:p>
      </dgm:t>
    </dgm:pt>
    <dgm:pt modelId="{0EE3BEF6-3D49-4D12-9069-43568F4F77F4}">
      <dgm:prSet custT="1"/>
      <dgm:spPr/>
      <dgm:t>
        <a:bodyPr/>
        <a:lstStyle/>
        <a:p>
          <a:pPr algn="just">
            <a:buFont typeface="+mj-lt"/>
            <a:buAutoNum type="arabicPeriod"/>
          </a:pPr>
          <a:r>
            <a:rPr lang="en-US" sz="1100" dirty="0"/>
            <a:t>Performance Metrics: Identifying the metrics required to evaluate the effectiveness of FIC models, such as accuracy, precision, recall, and F1-score.</a:t>
          </a:r>
        </a:p>
      </dgm:t>
    </dgm:pt>
    <dgm:pt modelId="{3BAD5814-1EA6-4F60-9F28-7E0E62B49E25}" type="parTrans" cxnId="{5913C6A9-2248-476F-A7C9-88B58FEF87C7}">
      <dgm:prSet/>
      <dgm:spPr/>
      <dgm:t>
        <a:bodyPr/>
        <a:lstStyle/>
        <a:p>
          <a:endParaRPr lang="en-US"/>
        </a:p>
      </dgm:t>
    </dgm:pt>
    <dgm:pt modelId="{E1A47E8A-93EB-4E5E-9D99-C59C86300610}" type="sibTrans" cxnId="{5913C6A9-2248-476F-A7C9-88B58FEF87C7}">
      <dgm:prSet/>
      <dgm:spPr/>
      <dgm:t>
        <a:bodyPr/>
        <a:lstStyle/>
        <a:p>
          <a:endParaRPr lang="en-US"/>
        </a:p>
      </dgm:t>
    </dgm:pt>
    <dgm:pt modelId="{33D8A123-BEAC-4E7F-845A-2626BB464736}">
      <dgm:prSet custT="1"/>
      <dgm:spPr/>
      <dgm:t>
        <a:bodyPr/>
        <a:lstStyle/>
        <a:p>
          <a:pPr algn="just">
            <a:buFont typeface="+mj-lt"/>
            <a:buAutoNum type="arabicPeriod"/>
          </a:pPr>
          <a:r>
            <a:rPr lang="en-US" sz="1100" dirty="0"/>
            <a:t>Challenges in Food Image Classification: Exploring the obstacles encountered in classifying food images, such as variations in food appearance, image quality, and dataset size.</a:t>
          </a:r>
        </a:p>
      </dgm:t>
    </dgm:pt>
    <dgm:pt modelId="{1FEB1315-5979-4E53-861C-E363CAB22406}" type="parTrans" cxnId="{1DE55425-02E8-4ECB-8527-50354F697452}">
      <dgm:prSet/>
      <dgm:spPr/>
      <dgm:t>
        <a:bodyPr/>
        <a:lstStyle/>
        <a:p>
          <a:endParaRPr lang="en-US"/>
        </a:p>
      </dgm:t>
    </dgm:pt>
    <dgm:pt modelId="{AF4271A7-34B4-4642-944C-0B4BD25D5087}" type="sibTrans" cxnId="{1DE55425-02E8-4ECB-8527-50354F697452}">
      <dgm:prSet/>
      <dgm:spPr/>
      <dgm:t>
        <a:bodyPr/>
        <a:lstStyle/>
        <a:p>
          <a:endParaRPr lang="en-US"/>
        </a:p>
      </dgm:t>
    </dgm:pt>
    <dgm:pt modelId="{DD7471C4-3CA5-4EC2-9CC0-2155F934B16C}">
      <dgm:prSet custT="1"/>
      <dgm:spPr/>
      <dgm:t>
        <a:bodyPr/>
        <a:lstStyle/>
        <a:p>
          <a:pPr algn="just">
            <a:buFont typeface="+mj-lt"/>
            <a:buAutoNum type="arabicPeriod"/>
          </a:pPr>
          <a:r>
            <a:rPr lang="en-US" sz="1100" dirty="0"/>
            <a:t>These investigations are derived from a comprehensive analysis of previous research in the FIC field and serve as the basis for the proposed research methodology discussed in the subsequent sections.</a:t>
          </a:r>
        </a:p>
      </dgm:t>
    </dgm:pt>
    <dgm:pt modelId="{F2CFEBB4-967B-4168-BD8C-6C11267BA2F1}" type="parTrans" cxnId="{167453D7-C926-4104-AEE9-90EC1F4FD73E}">
      <dgm:prSet/>
      <dgm:spPr/>
      <dgm:t>
        <a:bodyPr/>
        <a:lstStyle/>
        <a:p>
          <a:endParaRPr lang="en-US"/>
        </a:p>
      </dgm:t>
    </dgm:pt>
    <dgm:pt modelId="{2F434849-DC42-4248-9174-FE629E1782B8}" type="sibTrans" cxnId="{167453D7-C926-4104-AEE9-90EC1F4FD73E}">
      <dgm:prSet/>
      <dgm:spPr/>
      <dgm:t>
        <a:bodyPr/>
        <a:lstStyle/>
        <a:p>
          <a:endParaRPr lang="en-US"/>
        </a:p>
      </dgm:t>
    </dgm:pt>
    <dgm:pt modelId="{6FB1A306-6E07-4957-989C-9FCFA660A62E}">
      <dgm:prSet custT="1"/>
      <dgm:spPr/>
      <dgm:t>
        <a:bodyPr/>
        <a:lstStyle/>
        <a:p>
          <a:pPr algn="just">
            <a:buFont typeface="+mj-lt"/>
            <a:buAutoNum type="arabicPeriod"/>
          </a:pPr>
          <a:endParaRPr lang="en-US" sz="1100" dirty="0"/>
        </a:p>
      </dgm:t>
    </dgm:pt>
    <dgm:pt modelId="{3B993B04-F2A6-4649-B55D-1CB9FF01A93E}" type="parTrans" cxnId="{E3CEDB75-9D0E-4F07-B4CD-BDAA1B7BB186}">
      <dgm:prSet/>
      <dgm:spPr/>
      <dgm:t>
        <a:bodyPr/>
        <a:lstStyle/>
        <a:p>
          <a:endParaRPr lang="en-IN"/>
        </a:p>
      </dgm:t>
    </dgm:pt>
    <dgm:pt modelId="{6EEBAAAD-D182-47F2-924E-C50F465D6134}" type="sibTrans" cxnId="{E3CEDB75-9D0E-4F07-B4CD-BDAA1B7BB186}">
      <dgm:prSet/>
      <dgm:spPr/>
      <dgm:t>
        <a:bodyPr/>
        <a:lstStyle/>
        <a:p>
          <a:endParaRPr lang="en-IN"/>
        </a:p>
      </dgm:t>
    </dgm:pt>
    <dgm:pt modelId="{B407731A-5EED-494D-B9B2-8C22E3A8F488}">
      <dgm:prSet custT="1"/>
      <dgm:spPr/>
      <dgm:t>
        <a:bodyPr/>
        <a:lstStyle/>
        <a:p>
          <a:pPr algn="just">
            <a:buFont typeface="+mj-lt"/>
            <a:buAutoNum type="arabicPeriod"/>
          </a:pPr>
          <a:endParaRPr lang="en-US" sz="1100" dirty="0"/>
        </a:p>
      </dgm:t>
    </dgm:pt>
    <dgm:pt modelId="{66860D71-08E5-41EA-A9E5-4412947C4DAA}" type="parTrans" cxnId="{37266FFF-0110-4A73-A08A-5E728B85C05E}">
      <dgm:prSet/>
      <dgm:spPr/>
      <dgm:t>
        <a:bodyPr/>
        <a:lstStyle/>
        <a:p>
          <a:endParaRPr lang="en-IN"/>
        </a:p>
      </dgm:t>
    </dgm:pt>
    <dgm:pt modelId="{D3F16CEA-CDDC-4518-8800-66ACBD5FFEF2}" type="sibTrans" cxnId="{37266FFF-0110-4A73-A08A-5E728B85C05E}">
      <dgm:prSet/>
      <dgm:spPr/>
      <dgm:t>
        <a:bodyPr/>
        <a:lstStyle/>
        <a:p>
          <a:endParaRPr lang="en-IN"/>
        </a:p>
      </dgm:t>
    </dgm:pt>
    <dgm:pt modelId="{0CB769E3-F1F7-4649-B7BC-7712C2C78E3D}">
      <dgm:prSet custT="1"/>
      <dgm:spPr/>
      <dgm:t>
        <a:bodyPr/>
        <a:lstStyle/>
        <a:p>
          <a:pPr algn="just">
            <a:buFont typeface="+mj-lt"/>
            <a:buAutoNum type="arabicPeriod"/>
          </a:pPr>
          <a:endParaRPr lang="en-US" sz="1100" dirty="0"/>
        </a:p>
      </dgm:t>
    </dgm:pt>
    <dgm:pt modelId="{CF243DFE-BFA6-40E2-AFC9-10140846F5AD}" type="parTrans" cxnId="{E434BE68-6E67-43ED-AED6-9757F1CB4218}">
      <dgm:prSet/>
      <dgm:spPr/>
      <dgm:t>
        <a:bodyPr/>
        <a:lstStyle/>
        <a:p>
          <a:endParaRPr lang="en-IN"/>
        </a:p>
      </dgm:t>
    </dgm:pt>
    <dgm:pt modelId="{8DFD07A9-52B3-41F8-A52E-8B0A1E620733}" type="sibTrans" cxnId="{E434BE68-6E67-43ED-AED6-9757F1CB4218}">
      <dgm:prSet/>
      <dgm:spPr/>
      <dgm:t>
        <a:bodyPr/>
        <a:lstStyle/>
        <a:p>
          <a:endParaRPr lang="en-IN"/>
        </a:p>
      </dgm:t>
    </dgm:pt>
    <dgm:pt modelId="{C056B967-A254-4A73-AC31-A6BD0EC8A994}">
      <dgm:prSet custT="1"/>
      <dgm:spPr/>
      <dgm:t>
        <a:bodyPr/>
        <a:lstStyle/>
        <a:p>
          <a:pPr algn="just">
            <a:buFont typeface="+mj-lt"/>
            <a:buAutoNum type="arabicPeriod"/>
          </a:pPr>
          <a:endParaRPr lang="en-US" sz="1100" dirty="0"/>
        </a:p>
      </dgm:t>
    </dgm:pt>
    <dgm:pt modelId="{980F0480-AB2F-433B-98A3-D07155AF1602}" type="parTrans" cxnId="{08253F45-3B75-4D57-B8EF-6ACDF6BA03A8}">
      <dgm:prSet/>
      <dgm:spPr/>
      <dgm:t>
        <a:bodyPr/>
        <a:lstStyle/>
        <a:p>
          <a:endParaRPr lang="en-IN"/>
        </a:p>
      </dgm:t>
    </dgm:pt>
    <dgm:pt modelId="{17D5154E-CE6C-4D6C-A70C-0B11A26807DE}" type="sibTrans" cxnId="{08253F45-3B75-4D57-B8EF-6ACDF6BA03A8}">
      <dgm:prSet/>
      <dgm:spPr/>
      <dgm:t>
        <a:bodyPr/>
        <a:lstStyle/>
        <a:p>
          <a:endParaRPr lang="en-IN"/>
        </a:p>
      </dgm:t>
    </dgm:pt>
    <dgm:pt modelId="{40E849D4-4329-4104-A645-C6CF8BD93EC0}">
      <dgm:prSet custT="1"/>
      <dgm:spPr/>
      <dgm:t>
        <a:bodyPr/>
        <a:lstStyle/>
        <a:p>
          <a:pPr algn="just">
            <a:buFont typeface="+mj-lt"/>
            <a:buAutoNum type="arabicPeriod"/>
          </a:pPr>
          <a:endParaRPr lang="en-US" sz="1100"/>
        </a:p>
      </dgm:t>
    </dgm:pt>
    <dgm:pt modelId="{E9E18443-E59C-496D-B09A-4CE0567E8C49}" type="parTrans" cxnId="{A74E6BDA-0F80-442E-B6BF-12535C793E73}">
      <dgm:prSet/>
      <dgm:spPr/>
      <dgm:t>
        <a:bodyPr/>
        <a:lstStyle/>
        <a:p>
          <a:endParaRPr lang="en-IN"/>
        </a:p>
      </dgm:t>
    </dgm:pt>
    <dgm:pt modelId="{BC3AD833-0051-43E0-9225-575233D13E51}" type="sibTrans" cxnId="{A74E6BDA-0F80-442E-B6BF-12535C793E73}">
      <dgm:prSet/>
      <dgm:spPr/>
      <dgm:t>
        <a:bodyPr/>
        <a:lstStyle/>
        <a:p>
          <a:endParaRPr lang="en-IN"/>
        </a:p>
      </dgm:t>
    </dgm:pt>
    <dgm:pt modelId="{3320F452-2BF2-472F-913D-D1720B664E96}">
      <dgm:prSet custT="1"/>
      <dgm:spPr/>
      <dgm:t>
        <a:bodyPr/>
        <a:lstStyle/>
        <a:p>
          <a:pPr algn="just">
            <a:buFont typeface="+mj-lt"/>
            <a:buAutoNum type="arabicPeriod"/>
          </a:pPr>
          <a:endParaRPr lang="en-US" sz="1100" dirty="0"/>
        </a:p>
      </dgm:t>
    </dgm:pt>
    <dgm:pt modelId="{3E2B6BFC-ED43-423E-A603-9F921E048041}" type="parTrans" cxnId="{06D88964-F9BC-4E19-A95F-4204059E0954}">
      <dgm:prSet/>
      <dgm:spPr/>
      <dgm:t>
        <a:bodyPr/>
        <a:lstStyle/>
        <a:p>
          <a:endParaRPr lang="en-IN"/>
        </a:p>
      </dgm:t>
    </dgm:pt>
    <dgm:pt modelId="{5C0274ED-5BC4-4F71-9F84-D32A347E097A}" type="sibTrans" cxnId="{06D88964-F9BC-4E19-A95F-4204059E0954}">
      <dgm:prSet/>
      <dgm:spPr/>
      <dgm:t>
        <a:bodyPr/>
        <a:lstStyle/>
        <a:p>
          <a:endParaRPr lang="en-IN"/>
        </a:p>
      </dgm:t>
    </dgm:pt>
    <dgm:pt modelId="{F76ABB2E-59D7-47B0-AD3E-93A917815DF0}" type="pres">
      <dgm:prSet presAssocID="{ACBF0AD1-F46E-46D2-936C-7BC15B2A2328}" presName="linear" presStyleCnt="0">
        <dgm:presLayoutVars>
          <dgm:dir/>
          <dgm:animLvl val="lvl"/>
          <dgm:resizeHandles val="exact"/>
        </dgm:presLayoutVars>
      </dgm:prSet>
      <dgm:spPr/>
    </dgm:pt>
    <dgm:pt modelId="{E79A7A59-94CB-4EBC-9E51-04D2316124BC}" type="pres">
      <dgm:prSet presAssocID="{82801C9A-B23A-4CA3-B15D-E0FC41A0B454}" presName="parentLin" presStyleCnt="0"/>
      <dgm:spPr/>
    </dgm:pt>
    <dgm:pt modelId="{17FDA415-F352-4D91-A847-C8BC3E297106}" type="pres">
      <dgm:prSet presAssocID="{82801C9A-B23A-4CA3-B15D-E0FC41A0B454}" presName="parentLeftMargin" presStyleLbl="node1" presStyleIdx="0" presStyleCnt="2"/>
      <dgm:spPr/>
    </dgm:pt>
    <dgm:pt modelId="{347D4D84-71DE-4D8E-9E50-2AD08DE4C296}" type="pres">
      <dgm:prSet presAssocID="{82801C9A-B23A-4CA3-B15D-E0FC41A0B454}" presName="parentText" presStyleLbl="node1" presStyleIdx="0" presStyleCnt="2">
        <dgm:presLayoutVars>
          <dgm:chMax val="0"/>
          <dgm:bulletEnabled val="1"/>
        </dgm:presLayoutVars>
      </dgm:prSet>
      <dgm:spPr/>
    </dgm:pt>
    <dgm:pt modelId="{767B09D2-A4A0-43E3-9F6C-E105F0C7CB34}" type="pres">
      <dgm:prSet presAssocID="{82801C9A-B23A-4CA3-B15D-E0FC41A0B454}" presName="negativeSpace" presStyleCnt="0"/>
      <dgm:spPr/>
    </dgm:pt>
    <dgm:pt modelId="{B383E52D-B573-41E0-B0B0-A6BF8D563CFD}" type="pres">
      <dgm:prSet presAssocID="{82801C9A-B23A-4CA3-B15D-E0FC41A0B454}" presName="childText" presStyleLbl="conFgAcc1" presStyleIdx="0" presStyleCnt="2">
        <dgm:presLayoutVars>
          <dgm:bulletEnabled val="1"/>
        </dgm:presLayoutVars>
      </dgm:prSet>
      <dgm:spPr/>
    </dgm:pt>
    <dgm:pt modelId="{80DD70E3-F5E1-4C90-A4E7-13245C282EC9}" type="pres">
      <dgm:prSet presAssocID="{86FEF1C0-32A9-44B1-AD50-B3E47BB8E7C5}" presName="spaceBetweenRectangles" presStyleCnt="0"/>
      <dgm:spPr/>
    </dgm:pt>
    <dgm:pt modelId="{73182B0F-01DB-4EF9-A068-7AC06AEA1BD6}" type="pres">
      <dgm:prSet presAssocID="{73CB82E4-159D-4B2C-970A-5EA559824BA4}" presName="parentLin" presStyleCnt="0"/>
      <dgm:spPr/>
    </dgm:pt>
    <dgm:pt modelId="{204DB3E2-4C43-486D-8E1F-4C1738262975}" type="pres">
      <dgm:prSet presAssocID="{73CB82E4-159D-4B2C-970A-5EA559824BA4}" presName="parentLeftMargin" presStyleLbl="node1" presStyleIdx="0" presStyleCnt="2"/>
      <dgm:spPr/>
    </dgm:pt>
    <dgm:pt modelId="{260DF1F0-CAA7-4F44-900D-B3BAC2B3A525}" type="pres">
      <dgm:prSet presAssocID="{73CB82E4-159D-4B2C-970A-5EA559824BA4}" presName="parentText" presStyleLbl="node1" presStyleIdx="1" presStyleCnt="2">
        <dgm:presLayoutVars>
          <dgm:chMax val="0"/>
          <dgm:bulletEnabled val="1"/>
        </dgm:presLayoutVars>
      </dgm:prSet>
      <dgm:spPr/>
    </dgm:pt>
    <dgm:pt modelId="{DACF3652-8F70-4E7F-B2D6-ADCC1E30A5CD}" type="pres">
      <dgm:prSet presAssocID="{73CB82E4-159D-4B2C-970A-5EA559824BA4}" presName="negativeSpace" presStyleCnt="0"/>
      <dgm:spPr/>
    </dgm:pt>
    <dgm:pt modelId="{F833FCD8-702D-453E-936A-346DCDB9BA77}" type="pres">
      <dgm:prSet presAssocID="{73CB82E4-159D-4B2C-970A-5EA559824BA4}" presName="childText" presStyleLbl="conFgAcc1" presStyleIdx="1" presStyleCnt="2">
        <dgm:presLayoutVars>
          <dgm:bulletEnabled val="1"/>
        </dgm:presLayoutVars>
      </dgm:prSet>
      <dgm:spPr/>
    </dgm:pt>
  </dgm:ptLst>
  <dgm:cxnLst>
    <dgm:cxn modelId="{345B3708-CE12-47EB-9E9C-850019D15BCF}" srcId="{ACBF0AD1-F46E-46D2-936C-7BC15B2A2328}" destId="{82801C9A-B23A-4CA3-B15D-E0FC41A0B454}" srcOrd="0" destOrd="0" parTransId="{0A684A10-1B9E-46BF-A225-DA4B204F4D4E}" sibTransId="{86FEF1C0-32A9-44B1-AD50-B3E47BB8E7C5}"/>
    <dgm:cxn modelId="{1DE55425-02E8-4ECB-8527-50354F697452}" srcId="{73CB82E4-159D-4B2C-970A-5EA559824BA4}" destId="{33D8A123-BEAC-4E7F-845A-2626BB464736}" srcOrd="10" destOrd="0" parTransId="{1FEB1315-5979-4E53-861C-E363CAB22406}" sibTransId="{AF4271A7-34B4-4642-944C-0B4BD25D5087}"/>
    <dgm:cxn modelId="{A10DB239-60B7-4A82-8F9B-101EB7F2EB39}" type="presOf" srcId="{B407731A-5EED-494D-B9B2-8C22E3A8F488}" destId="{F833FCD8-702D-453E-936A-346DCDB9BA77}" srcOrd="0" destOrd="3" presId="urn:microsoft.com/office/officeart/2005/8/layout/list1"/>
    <dgm:cxn modelId="{A3D24760-EFAD-46C0-952C-7AFA470A6556}" type="presOf" srcId="{0CB769E3-F1F7-4649-B7BC-7712C2C78E3D}" destId="{F833FCD8-702D-453E-936A-346DCDB9BA77}" srcOrd="0" destOrd="5" presId="urn:microsoft.com/office/officeart/2005/8/layout/list1"/>
    <dgm:cxn modelId="{71405264-731D-4067-A3FD-3189BDB71AA7}" type="presOf" srcId="{3320F452-2BF2-472F-913D-D1720B664E96}" destId="{F833FCD8-702D-453E-936A-346DCDB9BA77}" srcOrd="0" destOrd="11" presId="urn:microsoft.com/office/officeart/2005/8/layout/list1"/>
    <dgm:cxn modelId="{06D88964-F9BC-4E19-A95F-4204059E0954}" srcId="{73CB82E4-159D-4B2C-970A-5EA559824BA4}" destId="{3320F452-2BF2-472F-913D-D1720B664E96}" srcOrd="11" destOrd="0" parTransId="{3E2B6BFC-ED43-423E-A603-9F921E048041}" sibTransId="{5C0274ED-5BC4-4F71-9F84-D32A347E097A}"/>
    <dgm:cxn modelId="{08253F45-3B75-4D57-B8EF-6ACDF6BA03A8}" srcId="{73CB82E4-159D-4B2C-970A-5EA559824BA4}" destId="{C056B967-A254-4A73-AC31-A6BD0EC8A994}" srcOrd="7" destOrd="0" parTransId="{980F0480-AB2F-433B-98A3-D07155AF1602}" sibTransId="{17D5154E-CE6C-4D6C-A70C-0B11A26807DE}"/>
    <dgm:cxn modelId="{E434BE68-6E67-43ED-AED6-9757F1CB4218}" srcId="{73CB82E4-159D-4B2C-970A-5EA559824BA4}" destId="{0CB769E3-F1F7-4649-B7BC-7712C2C78E3D}" srcOrd="5" destOrd="0" parTransId="{CF243DFE-BFA6-40E2-AFC9-10140846F5AD}" sibTransId="{8DFD07A9-52B3-41F8-A52E-8B0A1E620733}"/>
    <dgm:cxn modelId="{3560766A-E6AA-4987-B0AF-6D8EA3F39220}" type="presOf" srcId="{73CB82E4-159D-4B2C-970A-5EA559824BA4}" destId="{204DB3E2-4C43-486D-8E1F-4C1738262975}" srcOrd="0" destOrd="0" presId="urn:microsoft.com/office/officeart/2005/8/layout/list1"/>
    <dgm:cxn modelId="{49ABA56B-4A26-49C0-BBB9-625DB7A243A3}" type="presOf" srcId="{82801C9A-B23A-4CA3-B15D-E0FC41A0B454}" destId="{347D4D84-71DE-4D8E-9E50-2AD08DE4C296}" srcOrd="1" destOrd="0" presId="urn:microsoft.com/office/officeart/2005/8/layout/list1"/>
    <dgm:cxn modelId="{5A665B6D-FB3A-43A8-BB0C-E6C68ADCB55D}" type="presOf" srcId="{C056B967-A254-4A73-AC31-A6BD0EC8A994}" destId="{F833FCD8-702D-453E-936A-346DCDB9BA77}" srcOrd="0" destOrd="7" presId="urn:microsoft.com/office/officeart/2005/8/layout/list1"/>
    <dgm:cxn modelId="{AD7E416D-EF2C-49E9-91F4-08A99216D415}" type="presOf" srcId="{DD7471C4-3CA5-4EC2-9CC0-2155F934B16C}" destId="{F833FCD8-702D-453E-936A-346DCDB9BA77}" srcOrd="0" destOrd="12" presId="urn:microsoft.com/office/officeart/2005/8/layout/list1"/>
    <dgm:cxn modelId="{99CDB24D-921A-43BE-88B7-FB574BC63664}" type="presOf" srcId="{82801C9A-B23A-4CA3-B15D-E0FC41A0B454}" destId="{17FDA415-F352-4D91-A847-C8BC3E297106}" srcOrd="0" destOrd="0" presId="urn:microsoft.com/office/officeart/2005/8/layout/list1"/>
    <dgm:cxn modelId="{E3CEDB75-9D0E-4F07-B4CD-BDAA1B7BB186}" srcId="{73CB82E4-159D-4B2C-970A-5EA559824BA4}" destId="{6FB1A306-6E07-4957-989C-9FCFA660A62E}" srcOrd="1" destOrd="0" parTransId="{3B993B04-F2A6-4649-B55D-1CB9FF01A93E}" sibTransId="{6EEBAAAD-D182-47F2-924E-C50F465D6134}"/>
    <dgm:cxn modelId="{0B20F05A-813C-481C-82A4-8F146A92B4A4}" type="presOf" srcId="{40E849D4-4329-4104-A645-C6CF8BD93EC0}" destId="{F833FCD8-702D-453E-936A-346DCDB9BA77}" srcOrd="0" destOrd="9" presId="urn:microsoft.com/office/officeart/2005/8/layout/list1"/>
    <dgm:cxn modelId="{7531F985-0E5B-4663-B892-DEBBA9841689}" type="presOf" srcId="{33D8A123-BEAC-4E7F-845A-2626BB464736}" destId="{F833FCD8-702D-453E-936A-346DCDB9BA77}" srcOrd="0" destOrd="10" presId="urn:microsoft.com/office/officeart/2005/8/layout/list1"/>
    <dgm:cxn modelId="{0A916286-E9F8-4268-BF72-C6BA225C7C56}" srcId="{73CB82E4-159D-4B2C-970A-5EA559824BA4}" destId="{72C908B0-FABA-41B7-BE2F-80D49F734EE2}" srcOrd="0" destOrd="0" parTransId="{983E0355-3763-4BC3-8FC2-9228DA06F32B}" sibTransId="{1BBAECDF-26A9-4BAC-A45C-DF61FF5DA40D}"/>
    <dgm:cxn modelId="{485CDF8A-CCA3-461E-94ED-DA522C8A7119}" srcId="{73CB82E4-159D-4B2C-970A-5EA559824BA4}" destId="{8290F1CA-9AFA-495C-93A6-0E238FC92660}" srcOrd="4" destOrd="0" parTransId="{DBFDFCF7-5478-43BA-9F51-08EE1AAC91E9}" sibTransId="{E22554C6-2666-4283-BAF9-751C706BC300}"/>
    <dgm:cxn modelId="{82A4188F-A8B1-4A0A-874F-B5B6AC0F998C}" type="presOf" srcId="{0EE3BEF6-3D49-4D12-9069-43568F4F77F4}" destId="{F833FCD8-702D-453E-936A-346DCDB9BA77}" srcOrd="0" destOrd="8" presId="urn:microsoft.com/office/officeart/2005/8/layout/list1"/>
    <dgm:cxn modelId="{7CA038A5-B356-4B41-ADA9-7F227780A1B1}" srcId="{73CB82E4-159D-4B2C-970A-5EA559824BA4}" destId="{F8ED3555-571B-437D-AE2E-444B7AEDCF27}" srcOrd="6" destOrd="0" parTransId="{763793F4-EB1A-415F-978F-07A931DFEE5E}" sibTransId="{4A73908F-45A9-4DCA-A4FF-562CFAB27B1E}"/>
    <dgm:cxn modelId="{0E539AA7-0E2E-4E8C-B543-20E106676D4F}" srcId="{73CB82E4-159D-4B2C-970A-5EA559824BA4}" destId="{858CB7CE-7F52-4FA3-A7BA-427DD2694B9F}" srcOrd="2" destOrd="0" parTransId="{4AE459B8-35DC-467F-BCC3-3547A3E66959}" sibTransId="{941059CC-7A98-4F37-9C3D-BA3DF5EE9C95}"/>
    <dgm:cxn modelId="{26A9A8A9-9821-439C-B9B0-2463D2E38A7E}" type="presOf" srcId="{72C908B0-FABA-41B7-BE2F-80D49F734EE2}" destId="{F833FCD8-702D-453E-936A-346DCDB9BA77}" srcOrd="0" destOrd="0" presId="urn:microsoft.com/office/officeart/2005/8/layout/list1"/>
    <dgm:cxn modelId="{5913C6A9-2248-476F-A7C9-88B58FEF87C7}" srcId="{73CB82E4-159D-4B2C-970A-5EA559824BA4}" destId="{0EE3BEF6-3D49-4D12-9069-43568F4F77F4}" srcOrd="8" destOrd="0" parTransId="{3BAD5814-1EA6-4F60-9F28-7E0E62B49E25}" sibTransId="{E1A47E8A-93EB-4E5E-9D99-C59C86300610}"/>
    <dgm:cxn modelId="{7A161EB0-A942-4799-BC24-4956CA7E1C2E}" type="presOf" srcId="{73CB82E4-159D-4B2C-970A-5EA559824BA4}" destId="{260DF1F0-CAA7-4F44-900D-B3BAC2B3A525}" srcOrd="1" destOrd="0" presId="urn:microsoft.com/office/officeart/2005/8/layout/list1"/>
    <dgm:cxn modelId="{F22934B7-7A97-4A07-8ECE-010616673D68}" type="presOf" srcId="{ACBF0AD1-F46E-46D2-936C-7BC15B2A2328}" destId="{F76ABB2E-59D7-47B0-AD3E-93A917815DF0}" srcOrd="0" destOrd="0" presId="urn:microsoft.com/office/officeart/2005/8/layout/list1"/>
    <dgm:cxn modelId="{D6C486BF-2D6C-470A-AF66-80D1D967809A}" type="presOf" srcId="{6FB1A306-6E07-4957-989C-9FCFA660A62E}" destId="{F833FCD8-702D-453E-936A-346DCDB9BA77}" srcOrd="0" destOrd="1" presId="urn:microsoft.com/office/officeart/2005/8/layout/list1"/>
    <dgm:cxn modelId="{D39559C9-CB9E-4D93-8813-295BF3B4DAA5}" type="presOf" srcId="{8290F1CA-9AFA-495C-93A6-0E238FC92660}" destId="{F833FCD8-702D-453E-936A-346DCDB9BA77}" srcOrd="0" destOrd="4" presId="urn:microsoft.com/office/officeart/2005/8/layout/list1"/>
    <dgm:cxn modelId="{C9B1EDCA-6126-4C15-A159-ED74A1EFC706}" type="presOf" srcId="{F8ED3555-571B-437D-AE2E-444B7AEDCF27}" destId="{F833FCD8-702D-453E-936A-346DCDB9BA77}" srcOrd="0" destOrd="6" presId="urn:microsoft.com/office/officeart/2005/8/layout/list1"/>
    <dgm:cxn modelId="{167453D7-C926-4104-AEE9-90EC1F4FD73E}" srcId="{73CB82E4-159D-4B2C-970A-5EA559824BA4}" destId="{DD7471C4-3CA5-4EC2-9CC0-2155F934B16C}" srcOrd="12" destOrd="0" parTransId="{F2CFEBB4-967B-4168-BD8C-6C11267BA2F1}" sibTransId="{2F434849-DC42-4248-9174-FE629E1782B8}"/>
    <dgm:cxn modelId="{A74E6BDA-0F80-442E-B6BF-12535C793E73}" srcId="{73CB82E4-159D-4B2C-970A-5EA559824BA4}" destId="{40E849D4-4329-4104-A645-C6CF8BD93EC0}" srcOrd="9" destOrd="0" parTransId="{E9E18443-E59C-496D-B09A-4CE0567E8C49}" sibTransId="{BC3AD833-0051-43E0-9225-575233D13E51}"/>
    <dgm:cxn modelId="{FBB7E3EF-C347-4889-ADBF-B6F94B01ED66}" type="presOf" srcId="{858CB7CE-7F52-4FA3-A7BA-427DD2694B9F}" destId="{F833FCD8-702D-453E-936A-346DCDB9BA77}" srcOrd="0" destOrd="2" presId="urn:microsoft.com/office/officeart/2005/8/layout/list1"/>
    <dgm:cxn modelId="{5CEBC4FE-608F-4A76-BBE5-08E2AF1680E6}" srcId="{ACBF0AD1-F46E-46D2-936C-7BC15B2A2328}" destId="{73CB82E4-159D-4B2C-970A-5EA559824BA4}" srcOrd="1" destOrd="0" parTransId="{B4EC100E-1CE0-4359-8057-C4AFFD945608}" sibTransId="{DF576165-FCD0-4344-B6B4-D7A6189B8935}"/>
    <dgm:cxn modelId="{37266FFF-0110-4A73-A08A-5E728B85C05E}" srcId="{73CB82E4-159D-4B2C-970A-5EA559824BA4}" destId="{B407731A-5EED-494D-B9B2-8C22E3A8F488}" srcOrd="3" destOrd="0" parTransId="{66860D71-08E5-41EA-A9E5-4412947C4DAA}" sibTransId="{D3F16CEA-CDDC-4518-8800-66ACBD5FFEF2}"/>
    <dgm:cxn modelId="{287C11FD-C266-42F7-BE5C-47B1B0BF1CFB}" type="presParOf" srcId="{F76ABB2E-59D7-47B0-AD3E-93A917815DF0}" destId="{E79A7A59-94CB-4EBC-9E51-04D2316124BC}" srcOrd="0" destOrd="0" presId="urn:microsoft.com/office/officeart/2005/8/layout/list1"/>
    <dgm:cxn modelId="{FF967EE8-A9E1-450C-85B9-BD2A78D1AACE}" type="presParOf" srcId="{E79A7A59-94CB-4EBC-9E51-04D2316124BC}" destId="{17FDA415-F352-4D91-A847-C8BC3E297106}" srcOrd="0" destOrd="0" presId="urn:microsoft.com/office/officeart/2005/8/layout/list1"/>
    <dgm:cxn modelId="{560F04EA-679C-4A14-8D70-E58E55B1A3B9}" type="presParOf" srcId="{E79A7A59-94CB-4EBC-9E51-04D2316124BC}" destId="{347D4D84-71DE-4D8E-9E50-2AD08DE4C296}" srcOrd="1" destOrd="0" presId="urn:microsoft.com/office/officeart/2005/8/layout/list1"/>
    <dgm:cxn modelId="{330674A3-444F-44B2-AF1C-46630BFA0FD0}" type="presParOf" srcId="{F76ABB2E-59D7-47B0-AD3E-93A917815DF0}" destId="{767B09D2-A4A0-43E3-9F6C-E105F0C7CB34}" srcOrd="1" destOrd="0" presId="urn:microsoft.com/office/officeart/2005/8/layout/list1"/>
    <dgm:cxn modelId="{BB41C656-2967-487B-9540-D029660D8A50}" type="presParOf" srcId="{F76ABB2E-59D7-47B0-AD3E-93A917815DF0}" destId="{B383E52D-B573-41E0-B0B0-A6BF8D563CFD}" srcOrd="2" destOrd="0" presId="urn:microsoft.com/office/officeart/2005/8/layout/list1"/>
    <dgm:cxn modelId="{D3E12F91-F018-4E9E-BBAF-D16D01CF63DC}" type="presParOf" srcId="{F76ABB2E-59D7-47B0-AD3E-93A917815DF0}" destId="{80DD70E3-F5E1-4C90-A4E7-13245C282EC9}" srcOrd="3" destOrd="0" presId="urn:microsoft.com/office/officeart/2005/8/layout/list1"/>
    <dgm:cxn modelId="{A6FBDB14-34D2-4C34-A556-6DB15E14181D}" type="presParOf" srcId="{F76ABB2E-59D7-47B0-AD3E-93A917815DF0}" destId="{73182B0F-01DB-4EF9-A068-7AC06AEA1BD6}" srcOrd="4" destOrd="0" presId="urn:microsoft.com/office/officeart/2005/8/layout/list1"/>
    <dgm:cxn modelId="{0733284B-CA35-43EE-8F58-A88514B5410F}" type="presParOf" srcId="{73182B0F-01DB-4EF9-A068-7AC06AEA1BD6}" destId="{204DB3E2-4C43-486D-8E1F-4C1738262975}" srcOrd="0" destOrd="0" presId="urn:microsoft.com/office/officeart/2005/8/layout/list1"/>
    <dgm:cxn modelId="{FEC63F38-8890-419B-A55E-ED5F2DD3C4DE}" type="presParOf" srcId="{73182B0F-01DB-4EF9-A068-7AC06AEA1BD6}" destId="{260DF1F0-CAA7-4F44-900D-B3BAC2B3A525}" srcOrd="1" destOrd="0" presId="urn:microsoft.com/office/officeart/2005/8/layout/list1"/>
    <dgm:cxn modelId="{68FBE7FC-78A0-45AB-9960-AD80001872DF}" type="presParOf" srcId="{F76ABB2E-59D7-47B0-AD3E-93A917815DF0}" destId="{DACF3652-8F70-4E7F-B2D6-ADCC1E30A5CD}" srcOrd="5" destOrd="0" presId="urn:microsoft.com/office/officeart/2005/8/layout/list1"/>
    <dgm:cxn modelId="{552586C1-851B-429D-9ED5-FFD37C2175BC}" type="presParOf" srcId="{F76ABB2E-59D7-47B0-AD3E-93A917815DF0}" destId="{F833FCD8-702D-453E-936A-346DCDB9BA7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83E52D-B573-41E0-B0B0-A6BF8D563CFD}">
      <dsp:nvSpPr>
        <dsp:cNvPr id="0" name=""/>
        <dsp:cNvSpPr/>
      </dsp:nvSpPr>
      <dsp:spPr>
        <a:xfrm>
          <a:off x="0" y="706799"/>
          <a:ext cx="11861211" cy="302400"/>
        </a:xfrm>
        <a:prstGeom prst="rect">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7D4D84-71DE-4D8E-9E50-2AD08DE4C296}">
      <dsp:nvSpPr>
        <dsp:cNvPr id="0" name=""/>
        <dsp:cNvSpPr/>
      </dsp:nvSpPr>
      <dsp:spPr>
        <a:xfrm>
          <a:off x="593060" y="529679"/>
          <a:ext cx="8302847" cy="35424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28" tIns="0" rIns="313828" bIns="0" numCol="1" spcCol="1270" anchor="ctr" anchorCtr="0">
          <a:noAutofit/>
        </a:bodyPr>
        <a:lstStyle/>
        <a:p>
          <a:pPr marL="0" lvl="0" indent="0" algn="l" defTabSz="533400">
            <a:lnSpc>
              <a:spcPct val="90000"/>
            </a:lnSpc>
            <a:spcBef>
              <a:spcPct val="0"/>
            </a:spcBef>
            <a:spcAft>
              <a:spcPct val="35000"/>
            </a:spcAft>
            <a:buNone/>
          </a:pPr>
          <a:r>
            <a:rPr lang="en-US" sz="1200" kern="1200" dirty="0"/>
            <a:t>This study explores food image analysis and other machine learning approaches employed for nutrient identification.</a:t>
          </a:r>
        </a:p>
      </dsp:txBody>
      <dsp:txXfrm>
        <a:off x="610353" y="546972"/>
        <a:ext cx="8268261" cy="319654"/>
      </dsp:txXfrm>
    </dsp:sp>
    <dsp:sp modelId="{F833FCD8-702D-453E-936A-346DCDB9BA77}">
      <dsp:nvSpPr>
        <dsp:cNvPr id="0" name=""/>
        <dsp:cNvSpPr/>
      </dsp:nvSpPr>
      <dsp:spPr>
        <a:xfrm>
          <a:off x="0" y="1251119"/>
          <a:ext cx="11861211" cy="3553200"/>
        </a:xfrm>
        <a:prstGeom prst="rect">
          <a:avLst/>
        </a:prstGeom>
        <a:solidFill>
          <a:schemeClr val="lt1">
            <a:alpha val="90000"/>
            <a:hueOff val="0"/>
            <a:satOff val="0"/>
            <a:lumOff val="0"/>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0562" tIns="249936" rIns="920562" bIns="78232" numCol="1" spcCol="1270" anchor="t" anchorCtr="0">
          <a:noAutofit/>
        </a:bodyPr>
        <a:lstStyle/>
        <a:p>
          <a:pPr marL="57150" lvl="1" indent="-57150" algn="just" defTabSz="488950">
            <a:lnSpc>
              <a:spcPct val="90000"/>
            </a:lnSpc>
            <a:spcBef>
              <a:spcPct val="0"/>
            </a:spcBef>
            <a:spcAft>
              <a:spcPct val="15000"/>
            </a:spcAft>
            <a:buFont typeface="+mj-lt"/>
            <a:buAutoNum type="arabicPeriod"/>
          </a:pPr>
          <a:r>
            <a:rPr lang="en-US" sz="1100" kern="1200" dirty="0"/>
            <a:t>Food Image Datasets for FIC: Examining the variety of datasets available for Food Image Classification (FIC) to understand the diversity and quality of data used in research.</a:t>
          </a:r>
        </a:p>
        <a:p>
          <a:pPr marL="57150" lvl="1" indent="-57150" algn="just" defTabSz="488950">
            <a:lnSpc>
              <a:spcPct val="90000"/>
            </a:lnSpc>
            <a:spcBef>
              <a:spcPct val="0"/>
            </a:spcBef>
            <a:spcAft>
              <a:spcPct val="15000"/>
            </a:spcAft>
            <a:buFont typeface="+mj-lt"/>
            <a:buAutoNum type="arabicPeriod"/>
          </a:pPr>
          <a:endParaRPr lang="en-US" sz="1100" kern="1200" dirty="0"/>
        </a:p>
        <a:p>
          <a:pPr marL="57150" lvl="1" indent="-57150" algn="just" defTabSz="488950">
            <a:lnSpc>
              <a:spcPct val="90000"/>
            </a:lnSpc>
            <a:spcBef>
              <a:spcPct val="0"/>
            </a:spcBef>
            <a:spcAft>
              <a:spcPct val="15000"/>
            </a:spcAft>
            <a:buFont typeface="+mj-lt"/>
            <a:buAutoNum type="arabicPeriod"/>
          </a:pPr>
          <a:r>
            <a:rPr lang="en-US" sz="1100" kern="1200" dirty="0"/>
            <a:t>Hyperparameters Optimization: Understanding the different hyperparameters needed to improve the performance of a model, such as learning rate, batch size, and activation functions.</a:t>
          </a:r>
        </a:p>
        <a:p>
          <a:pPr marL="57150" lvl="1" indent="-57150" algn="just" defTabSz="488950">
            <a:lnSpc>
              <a:spcPct val="90000"/>
            </a:lnSpc>
            <a:spcBef>
              <a:spcPct val="0"/>
            </a:spcBef>
            <a:spcAft>
              <a:spcPct val="15000"/>
            </a:spcAft>
            <a:buFont typeface="+mj-lt"/>
            <a:buAutoNum type="arabicPeriod"/>
          </a:pPr>
          <a:endParaRPr lang="en-US" sz="1100" kern="1200" dirty="0"/>
        </a:p>
        <a:p>
          <a:pPr marL="57150" lvl="1" indent="-57150" algn="just" defTabSz="488950">
            <a:lnSpc>
              <a:spcPct val="90000"/>
            </a:lnSpc>
            <a:spcBef>
              <a:spcPct val="0"/>
            </a:spcBef>
            <a:spcAft>
              <a:spcPct val="15000"/>
            </a:spcAft>
            <a:buFont typeface="+mj-lt"/>
            <a:buAutoNum type="arabicPeriod"/>
          </a:pPr>
          <a:r>
            <a:rPr lang="en-US" sz="1100" kern="1200" dirty="0"/>
            <a:t>CNN Architecture in FIC: Investigating how Convolutional Neural Network (CNN) architecture provides solutions to the challenges in food image classification, including feature extraction and model training.</a:t>
          </a:r>
        </a:p>
        <a:p>
          <a:pPr marL="57150" lvl="1" indent="-57150" algn="just" defTabSz="488950">
            <a:lnSpc>
              <a:spcPct val="90000"/>
            </a:lnSpc>
            <a:spcBef>
              <a:spcPct val="0"/>
            </a:spcBef>
            <a:spcAft>
              <a:spcPct val="15000"/>
            </a:spcAft>
            <a:buFont typeface="+mj-lt"/>
            <a:buAutoNum type="arabicPeriod"/>
          </a:pPr>
          <a:endParaRPr lang="en-US" sz="1100" kern="1200" dirty="0"/>
        </a:p>
        <a:p>
          <a:pPr marL="57150" lvl="1" indent="-57150" algn="just" defTabSz="488950">
            <a:lnSpc>
              <a:spcPct val="90000"/>
            </a:lnSpc>
            <a:spcBef>
              <a:spcPct val="0"/>
            </a:spcBef>
            <a:spcAft>
              <a:spcPct val="15000"/>
            </a:spcAft>
            <a:buFont typeface="+mj-lt"/>
            <a:buAutoNum type="arabicPeriod"/>
          </a:pPr>
          <a:r>
            <a:rPr lang="en-US" sz="1100" kern="1200" dirty="0"/>
            <a:t>Transfer Learning (TL) Strategies: Analyzing the effectiveness of fine-tuning and feature extraction techniques in Transfer Learning (TL) for enhancing FIC performance.</a:t>
          </a:r>
        </a:p>
        <a:p>
          <a:pPr marL="57150" lvl="1" indent="-57150" algn="just" defTabSz="488950">
            <a:lnSpc>
              <a:spcPct val="90000"/>
            </a:lnSpc>
            <a:spcBef>
              <a:spcPct val="0"/>
            </a:spcBef>
            <a:spcAft>
              <a:spcPct val="15000"/>
            </a:spcAft>
            <a:buFont typeface="+mj-lt"/>
            <a:buAutoNum type="arabicPeriod"/>
          </a:pPr>
          <a:endParaRPr lang="en-US" sz="1100" kern="1200" dirty="0"/>
        </a:p>
        <a:p>
          <a:pPr marL="57150" lvl="1" indent="-57150" algn="just" defTabSz="488950">
            <a:lnSpc>
              <a:spcPct val="90000"/>
            </a:lnSpc>
            <a:spcBef>
              <a:spcPct val="0"/>
            </a:spcBef>
            <a:spcAft>
              <a:spcPct val="15000"/>
            </a:spcAft>
            <a:buFont typeface="+mj-lt"/>
            <a:buAutoNum type="arabicPeriod"/>
          </a:pPr>
          <a:r>
            <a:rPr lang="en-US" sz="1100" kern="1200" dirty="0"/>
            <a:t>Performance Metrics: Identifying the metrics required to evaluate the effectiveness of FIC models, such as accuracy, precision, recall, and F1-score.</a:t>
          </a:r>
        </a:p>
        <a:p>
          <a:pPr marL="57150" lvl="1" indent="-57150" algn="just" defTabSz="488950">
            <a:lnSpc>
              <a:spcPct val="90000"/>
            </a:lnSpc>
            <a:spcBef>
              <a:spcPct val="0"/>
            </a:spcBef>
            <a:spcAft>
              <a:spcPct val="15000"/>
            </a:spcAft>
            <a:buFont typeface="+mj-lt"/>
            <a:buAutoNum type="arabicPeriod"/>
          </a:pPr>
          <a:endParaRPr lang="en-US" sz="1100" kern="1200"/>
        </a:p>
        <a:p>
          <a:pPr marL="57150" lvl="1" indent="-57150" algn="just" defTabSz="488950">
            <a:lnSpc>
              <a:spcPct val="90000"/>
            </a:lnSpc>
            <a:spcBef>
              <a:spcPct val="0"/>
            </a:spcBef>
            <a:spcAft>
              <a:spcPct val="15000"/>
            </a:spcAft>
            <a:buFont typeface="+mj-lt"/>
            <a:buAutoNum type="arabicPeriod"/>
          </a:pPr>
          <a:r>
            <a:rPr lang="en-US" sz="1100" kern="1200" dirty="0"/>
            <a:t>Challenges in Food Image Classification: Exploring the obstacles encountered in classifying food images, such as variations in food appearance, image quality, and dataset size.</a:t>
          </a:r>
        </a:p>
        <a:p>
          <a:pPr marL="57150" lvl="1" indent="-57150" algn="just" defTabSz="488950">
            <a:lnSpc>
              <a:spcPct val="90000"/>
            </a:lnSpc>
            <a:spcBef>
              <a:spcPct val="0"/>
            </a:spcBef>
            <a:spcAft>
              <a:spcPct val="15000"/>
            </a:spcAft>
            <a:buFont typeface="+mj-lt"/>
            <a:buAutoNum type="arabicPeriod"/>
          </a:pPr>
          <a:endParaRPr lang="en-US" sz="1100" kern="1200" dirty="0"/>
        </a:p>
        <a:p>
          <a:pPr marL="57150" lvl="1" indent="-57150" algn="just" defTabSz="488950">
            <a:lnSpc>
              <a:spcPct val="90000"/>
            </a:lnSpc>
            <a:spcBef>
              <a:spcPct val="0"/>
            </a:spcBef>
            <a:spcAft>
              <a:spcPct val="15000"/>
            </a:spcAft>
            <a:buFont typeface="+mj-lt"/>
            <a:buAutoNum type="arabicPeriod"/>
          </a:pPr>
          <a:r>
            <a:rPr lang="en-US" sz="1100" kern="1200" dirty="0"/>
            <a:t>These investigations are derived from a comprehensive analysis of previous research in the FIC field and serve as the basis for the proposed research methodology discussed in the subsequent sections.</a:t>
          </a:r>
        </a:p>
      </dsp:txBody>
      <dsp:txXfrm>
        <a:off x="0" y="1251119"/>
        <a:ext cx="11861211" cy="3553200"/>
      </dsp:txXfrm>
    </dsp:sp>
    <dsp:sp modelId="{260DF1F0-CAA7-4F44-900D-B3BAC2B3A525}">
      <dsp:nvSpPr>
        <dsp:cNvPr id="0" name=""/>
        <dsp:cNvSpPr/>
      </dsp:nvSpPr>
      <dsp:spPr>
        <a:xfrm>
          <a:off x="593060" y="1073999"/>
          <a:ext cx="8302847" cy="35424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28" tIns="0" rIns="313828" bIns="0" numCol="1" spcCol="1270" anchor="ctr" anchorCtr="0">
          <a:noAutofit/>
        </a:bodyPr>
        <a:lstStyle/>
        <a:p>
          <a:pPr marL="0" lvl="0" indent="0" algn="l" defTabSz="533400">
            <a:lnSpc>
              <a:spcPct val="90000"/>
            </a:lnSpc>
            <a:spcBef>
              <a:spcPct val="0"/>
            </a:spcBef>
            <a:spcAft>
              <a:spcPct val="35000"/>
            </a:spcAft>
            <a:buNone/>
          </a:pPr>
          <a:r>
            <a:rPr lang="en-US" sz="1200" b="1" kern="1200" dirty="0"/>
            <a:t>The investigations crucial for assessing the research study are outlined below:</a:t>
          </a:r>
          <a:endParaRPr lang="en-US" sz="1200" kern="1200" dirty="0"/>
        </a:p>
      </dsp:txBody>
      <dsp:txXfrm>
        <a:off x="610353" y="1091292"/>
        <a:ext cx="8268261"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6C5EB-FE53-774B-A244-F45C50EEFE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2D1031D-BA87-A2D1-63AC-590DFFD79E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5CF1A42-DF2F-12C2-1AD0-1E537EDF6E58}"/>
              </a:ext>
            </a:extLst>
          </p:cNvPr>
          <p:cNvSpPr>
            <a:spLocks noGrp="1"/>
          </p:cNvSpPr>
          <p:nvPr>
            <p:ph type="dt" sz="half" idx="10"/>
          </p:nvPr>
        </p:nvSpPr>
        <p:spPr/>
        <p:txBody>
          <a:bodyPr/>
          <a:lstStyle/>
          <a:p>
            <a:fld id="{45890E2A-9F15-41F6-B8BE-82C08DC3C098}" type="datetimeFigureOut">
              <a:rPr lang="en-IN" smtClean="0"/>
              <a:t>07-04-2024</a:t>
            </a:fld>
            <a:endParaRPr lang="en-IN"/>
          </a:p>
        </p:txBody>
      </p:sp>
      <p:sp>
        <p:nvSpPr>
          <p:cNvPr id="5" name="Footer Placeholder 4">
            <a:extLst>
              <a:ext uri="{FF2B5EF4-FFF2-40B4-BE49-F238E27FC236}">
                <a16:creationId xmlns:a16="http://schemas.microsoft.com/office/drawing/2014/main" id="{58FF157A-4BDA-1F5C-1699-B1ED234BFB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F1E62F-6EAA-926E-81CC-D508FA776B42}"/>
              </a:ext>
            </a:extLst>
          </p:cNvPr>
          <p:cNvSpPr>
            <a:spLocks noGrp="1"/>
          </p:cNvSpPr>
          <p:nvPr>
            <p:ph type="sldNum" sz="quarter" idx="12"/>
          </p:nvPr>
        </p:nvSpPr>
        <p:spPr/>
        <p:txBody>
          <a:bodyPr/>
          <a:lstStyle/>
          <a:p>
            <a:fld id="{AD1E7EC4-C140-4CB0-BAC4-39DFF010F649}" type="slidenum">
              <a:rPr lang="en-IN" smtClean="0"/>
              <a:t>‹#›</a:t>
            </a:fld>
            <a:endParaRPr lang="en-IN"/>
          </a:p>
        </p:txBody>
      </p:sp>
    </p:spTree>
    <p:extLst>
      <p:ext uri="{BB962C8B-B14F-4D97-AF65-F5344CB8AC3E}">
        <p14:creationId xmlns:p14="http://schemas.microsoft.com/office/powerpoint/2010/main" val="2664376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24BD7-F340-2C4E-5E3F-9CDB3BA5B39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A841EBB-C795-9AE7-4DDD-9D36E96AC4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AE8346-82C0-4846-59CA-A9C1B8F905A1}"/>
              </a:ext>
            </a:extLst>
          </p:cNvPr>
          <p:cNvSpPr>
            <a:spLocks noGrp="1"/>
          </p:cNvSpPr>
          <p:nvPr>
            <p:ph type="dt" sz="half" idx="10"/>
          </p:nvPr>
        </p:nvSpPr>
        <p:spPr/>
        <p:txBody>
          <a:bodyPr/>
          <a:lstStyle/>
          <a:p>
            <a:fld id="{45890E2A-9F15-41F6-B8BE-82C08DC3C098}" type="datetimeFigureOut">
              <a:rPr lang="en-IN" smtClean="0"/>
              <a:t>07-04-2024</a:t>
            </a:fld>
            <a:endParaRPr lang="en-IN"/>
          </a:p>
        </p:txBody>
      </p:sp>
      <p:sp>
        <p:nvSpPr>
          <p:cNvPr id="5" name="Footer Placeholder 4">
            <a:extLst>
              <a:ext uri="{FF2B5EF4-FFF2-40B4-BE49-F238E27FC236}">
                <a16:creationId xmlns:a16="http://schemas.microsoft.com/office/drawing/2014/main" id="{F1413D6F-7613-FC14-0A96-F2ACB8E49C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7BF0AF-8E8A-D513-94A4-F5927F283D4E}"/>
              </a:ext>
            </a:extLst>
          </p:cNvPr>
          <p:cNvSpPr>
            <a:spLocks noGrp="1"/>
          </p:cNvSpPr>
          <p:nvPr>
            <p:ph type="sldNum" sz="quarter" idx="12"/>
          </p:nvPr>
        </p:nvSpPr>
        <p:spPr/>
        <p:txBody>
          <a:bodyPr/>
          <a:lstStyle/>
          <a:p>
            <a:fld id="{AD1E7EC4-C140-4CB0-BAC4-39DFF010F649}" type="slidenum">
              <a:rPr lang="en-IN" smtClean="0"/>
              <a:t>‹#›</a:t>
            </a:fld>
            <a:endParaRPr lang="en-IN"/>
          </a:p>
        </p:txBody>
      </p:sp>
    </p:spTree>
    <p:extLst>
      <p:ext uri="{BB962C8B-B14F-4D97-AF65-F5344CB8AC3E}">
        <p14:creationId xmlns:p14="http://schemas.microsoft.com/office/powerpoint/2010/main" val="1892337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AFAF69-D11A-C2B1-9558-4AFBC0CE983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50D43D-8B48-D892-326F-BA8E493886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E2735E-1E10-92B9-332A-1FB8CBB3F694}"/>
              </a:ext>
            </a:extLst>
          </p:cNvPr>
          <p:cNvSpPr>
            <a:spLocks noGrp="1"/>
          </p:cNvSpPr>
          <p:nvPr>
            <p:ph type="dt" sz="half" idx="10"/>
          </p:nvPr>
        </p:nvSpPr>
        <p:spPr/>
        <p:txBody>
          <a:bodyPr/>
          <a:lstStyle/>
          <a:p>
            <a:fld id="{45890E2A-9F15-41F6-B8BE-82C08DC3C098}" type="datetimeFigureOut">
              <a:rPr lang="en-IN" smtClean="0"/>
              <a:t>07-04-2024</a:t>
            </a:fld>
            <a:endParaRPr lang="en-IN"/>
          </a:p>
        </p:txBody>
      </p:sp>
      <p:sp>
        <p:nvSpPr>
          <p:cNvPr id="5" name="Footer Placeholder 4">
            <a:extLst>
              <a:ext uri="{FF2B5EF4-FFF2-40B4-BE49-F238E27FC236}">
                <a16:creationId xmlns:a16="http://schemas.microsoft.com/office/drawing/2014/main" id="{B9CD81D5-C24B-6456-EE87-302DE093C2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78489B-2B43-7A70-9CB4-A866225D4EC2}"/>
              </a:ext>
            </a:extLst>
          </p:cNvPr>
          <p:cNvSpPr>
            <a:spLocks noGrp="1"/>
          </p:cNvSpPr>
          <p:nvPr>
            <p:ph type="sldNum" sz="quarter" idx="12"/>
          </p:nvPr>
        </p:nvSpPr>
        <p:spPr/>
        <p:txBody>
          <a:bodyPr/>
          <a:lstStyle/>
          <a:p>
            <a:fld id="{AD1E7EC4-C140-4CB0-BAC4-39DFF010F649}" type="slidenum">
              <a:rPr lang="en-IN" smtClean="0"/>
              <a:t>‹#›</a:t>
            </a:fld>
            <a:endParaRPr lang="en-IN"/>
          </a:p>
        </p:txBody>
      </p:sp>
    </p:spTree>
    <p:extLst>
      <p:ext uri="{BB962C8B-B14F-4D97-AF65-F5344CB8AC3E}">
        <p14:creationId xmlns:p14="http://schemas.microsoft.com/office/powerpoint/2010/main" val="1939841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1804-9EC1-9BBE-5796-58AB5276A2C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196841-28B4-287F-4230-CD117A142F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1D1543-F04C-C26B-2E66-B9B799B7A82B}"/>
              </a:ext>
            </a:extLst>
          </p:cNvPr>
          <p:cNvSpPr>
            <a:spLocks noGrp="1"/>
          </p:cNvSpPr>
          <p:nvPr>
            <p:ph type="dt" sz="half" idx="10"/>
          </p:nvPr>
        </p:nvSpPr>
        <p:spPr/>
        <p:txBody>
          <a:bodyPr/>
          <a:lstStyle/>
          <a:p>
            <a:fld id="{45890E2A-9F15-41F6-B8BE-82C08DC3C098}" type="datetimeFigureOut">
              <a:rPr lang="en-IN" smtClean="0"/>
              <a:t>07-04-2024</a:t>
            </a:fld>
            <a:endParaRPr lang="en-IN"/>
          </a:p>
        </p:txBody>
      </p:sp>
      <p:sp>
        <p:nvSpPr>
          <p:cNvPr id="5" name="Footer Placeholder 4">
            <a:extLst>
              <a:ext uri="{FF2B5EF4-FFF2-40B4-BE49-F238E27FC236}">
                <a16:creationId xmlns:a16="http://schemas.microsoft.com/office/drawing/2014/main" id="{80154F80-F5E4-F9A4-0B97-2FD8E3D778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D17EBE-D1A4-4232-F231-3DBFA4D6C71F}"/>
              </a:ext>
            </a:extLst>
          </p:cNvPr>
          <p:cNvSpPr>
            <a:spLocks noGrp="1"/>
          </p:cNvSpPr>
          <p:nvPr>
            <p:ph type="sldNum" sz="quarter" idx="12"/>
          </p:nvPr>
        </p:nvSpPr>
        <p:spPr/>
        <p:txBody>
          <a:bodyPr/>
          <a:lstStyle/>
          <a:p>
            <a:fld id="{AD1E7EC4-C140-4CB0-BAC4-39DFF010F649}" type="slidenum">
              <a:rPr lang="en-IN" smtClean="0"/>
              <a:t>‹#›</a:t>
            </a:fld>
            <a:endParaRPr lang="en-IN"/>
          </a:p>
        </p:txBody>
      </p:sp>
    </p:spTree>
    <p:extLst>
      <p:ext uri="{BB962C8B-B14F-4D97-AF65-F5344CB8AC3E}">
        <p14:creationId xmlns:p14="http://schemas.microsoft.com/office/powerpoint/2010/main" val="2876420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61BB0-88F8-511C-A6A7-164655880A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5CF0579-B5BB-BC81-A9C8-FF1AFB1D4C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281CEA-FBE8-349E-E446-459B2AA6C268}"/>
              </a:ext>
            </a:extLst>
          </p:cNvPr>
          <p:cNvSpPr>
            <a:spLocks noGrp="1"/>
          </p:cNvSpPr>
          <p:nvPr>
            <p:ph type="dt" sz="half" idx="10"/>
          </p:nvPr>
        </p:nvSpPr>
        <p:spPr/>
        <p:txBody>
          <a:bodyPr/>
          <a:lstStyle/>
          <a:p>
            <a:fld id="{45890E2A-9F15-41F6-B8BE-82C08DC3C098}" type="datetimeFigureOut">
              <a:rPr lang="en-IN" smtClean="0"/>
              <a:t>07-04-2024</a:t>
            </a:fld>
            <a:endParaRPr lang="en-IN"/>
          </a:p>
        </p:txBody>
      </p:sp>
      <p:sp>
        <p:nvSpPr>
          <p:cNvPr id="5" name="Footer Placeholder 4">
            <a:extLst>
              <a:ext uri="{FF2B5EF4-FFF2-40B4-BE49-F238E27FC236}">
                <a16:creationId xmlns:a16="http://schemas.microsoft.com/office/drawing/2014/main" id="{D6883F1D-5B75-970B-B0AA-A950706041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6BF8A7-46D4-9671-2213-07006E88A182}"/>
              </a:ext>
            </a:extLst>
          </p:cNvPr>
          <p:cNvSpPr>
            <a:spLocks noGrp="1"/>
          </p:cNvSpPr>
          <p:nvPr>
            <p:ph type="sldNum" sz="quarter" idx="12"/>
          </p:nvPr>
        </p:nvSpPr>
        <p:spPr/>
        <p:txBody>
          <a:bodyPr/>
          <a:lstStyle/>
          <a:p>
            <a:fld id="{AD1E7EC4-C140-4CB0-BAC4-39DFF010F649}" type="slidenum">
              <a:rPr lang="en-IN" smtClean="0"/>
              <a:t>‹#›</a:t>
            </a:fld>
            <a:endParaRPr lang="en-IN"/>
          </a:p>
        </p:txBody>
      </p:sp>
    </p:spTree>
    <p:extLst>
      <p:ext uri="{BB962C8B-B14F-4D97-AF65-F5344CB8AC3E}">
        <p14:creationId xmlns:p14="http://schemas.microsoft.com/office/powerpoint/2010/main" val="1166765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874D8-B7B7-2B83-493D-870C618F2BE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B584ACA-9284-B12C-98FD-ED49765531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E48DE1F-9666-5913-7E95-16A82C5245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C8470FF-DEB4-9489-FD7B-A3032CCF2A18}"/>
              </a:ext>
            </a:extLst>
          </p:cNvPr>
          <p:cNvSpPr>
            <a:spLocks noGrp="1"/>
          </p:cNvSpPr>
          <p:nvPr>
            <p:ph type="dt" sz="half" idx="10"/>
          </p:nvPr>
        </p:nvSpPr>
        <p:spPr/>
        <p:txBody>
          <a:bodyPr/>
          <a:lstStyle/>
          <a:p>
            <a:fld id="{45890E2A-9F15-41F6-B8BE-82C08DC3C098}" type="datetimeFigureOut">
              <a:rPr lang="en-IN" smtClean="0"/>
              <a:t>07-04-2024</a:t>
            </a:fld>
            <a:endParaRPr lang="en-IN"/>
          </a:p>
        </p:txBody>
      </p:sp>
      <p:sp>
        <p:nvSpPr>
          <p:cNvPr id="6" name="Footer Placeholder 5">
            <a:extLst>
              <a:ext uri="{FF2B5EF4-FFF2-40B4-BE49-F238E27FC236}">
                <a16:creationId xmlns:a16="http://schemas.microsoft.com/office/drawing/2014/main" id="{BE0F68A0-4885-B450-8081-2D8CC1E234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A912286-6CEA-8E4F-7374-F0FE32D124F7}"/>
              </a:ext>
            </a:extLst>
          </p:cNvPr>
          <p:cNvSpPr>
            <a:spLocks noGrp="1"/>
          </p:cNvSpPr>
          <p:nvPr>
            <p:ph type="sldNum" sz="quarter" idx="12"/>
          </p:nvPr>
        </p:nvSpPr>
        <p:spPr/>
        <p:txBody>
          <a:bodyPr/>
          <a:lstStyle/>
          <a:p>
            <a:fld id="{AD1E7EC4-C140-4CB0-BAC4-39DFF010F649}" type="slidenum">
              <a:rPr lang="en-IN" smtClean="0"/>
              <a:t>‹#›</a:t>
            </a:fld>
            <a:endParaRPr lang="en-IN"/>
          </a:p>
        </p:txBody>
      </p:sp>
    </p:spTree>
    <p:extLst>
      <p:ext uri="{BB962C8B-B14F-4D97-AF65-F5344CB8AC3E}">
        <p14:creationId xmlns:p14="http://schemas.microsoft.com/office/powerpoint/2010/main" val="239879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6B5BE-959F-0E87-EF77-32D0EFF4965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18E456-FE13-9ABD-81EF-9EB960AB06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95488D-32B4-7BC6-2AAB-C6C0D15D35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DD5FF8A-86EF-E127-439B-1009F078FC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6C67F4-9C71-69E4-E620-69654CDE4D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9E3B3EF-BF2A-5B4D-5969-3B48CBFBC3D3}"/>
              </a:ext>
            </a:extLst>
          </p:cNvPr>
          <p:cNvSpPr>
            <a:spLocks noGrp="1"/>
          </p:cNvSpPr>
          <p:nvPr>
            <p:ph type="dt" sz="half" idx="10"/>
          </p:nvPr>
        </p:nvSpPr>
        <p:spPr/>
        <p:txBody>
          <a:bodyPr/>
          <a:lstStyle/>
          <a:p>
            <a:fld id="{45890E2A-9F15-41F6-B8BE-82C08DC3C098}" type="datetimeFigureOut">
              <a:rPr lang="en-IN" smtClean="0"/>
              <a:t>07-04-2024</a:t>
            </a:fld>
            <a:endParaRPr lang="en-IN"/>
          </a:p>
        </p:txBody>
      </p:sp>
      <p:sp>
        <p:nvSpPr>
          <p:cNvPr id="8" name="Footer Placeholder 7">
            <a:extLst>
              <a:ext uri="{FF2B5EF4-FFF2-40B4-BE49-F238E27FC236}">
                <a16:creationId xmlns:a16="http://schemas.microsoft.com/office/drawing/2014/main" id="{479AA10A-5F98-E0C4-E208-D1583ED56A7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7E74B93-43A6-8E06-4354-5FD75DC63B42}"/>
              </a:ext>
            </a:extLst>
          </p:cNvPr>
          <p:cNvSpPr>
            <a:spLocks noGrp="1"/>
          </p:cNvSpPr>
          <p:nvPr>
            <p:ph type="sldNum" sz="quarter" idx="12"/>
          </p:nvPr>
        </p:nvSpPr>
        <p:spPr/>
        <p:txBody>
          <a:bodyPr/>
          <a:lstStyle/>
          <a:p>
            <a:fld id="{AD1E7EC4-C140-4CB0-BAC4-39DFF010F649}" type="slidenum">
              <a:rPr lang="en-IN" smtClean="0"/>
              <a:t>‹#›</a:t>
            </a:fld>
            <a:endParaRPr lang="en-IN"/>
          </a:p>
        </p:txBody>
      </p:sp>
    </p:spTree>
    <p:extLst>
      <p:ext uri="{BB962C8B-B14F-4D97-AF65-F5344CB8AC3E}">
        <p14:creationId xmlns:p14="http://schemas.microsoft.com/office/powerpoint/2010/main" val="657228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0AC6F-7F8B-F8CD-BC55-6C589B2588A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811D5C2-46BF-C8A6-15A6-90F2551EFB7B}"/>
              </a:ext>
            </a:extLst>
          </p:cNvPr>
          <p:cNvSpPr>
            <a:spLocks noGrp="1"/>
          </p:cNvSpPr>
          <p:nvPr>
            <p:ph type="dt" sz="half" idx="10"/>
          </p:nvPr>
        </p:nvSpPr>
        <p:spPr/>
        <p:txBody>
          <a:bodyPr/>
          <a:lstStyle/>
          <a:p>
            <a:fld id="{45890E2A-9F15-41F6-B8BE-82C08DC3C098}" type="datetimeFigureOut">
              <a:rPr lang="en-IN" smtClean="0"/>
              <a:t>07-04-2024</a:t>
            </a:fld>
            <a:endParaRPr lang="en-IN"/>
          </a:p>
        </p:txBody>
      </p:sp>
      <p:sp>
        <p:nvSpPr>
          <p:cNvPr id="4" name="Footer Placeholder 3">
            <a:extLst>
              <a:ext uri="{FF2B5EF4-FFF2-40B4-BE49-F238E27FC236}">
                <a16:creationId xmlns:a16="http://schemas.microsoft.com/office/drawing/2014/main" id="{241705EE-5C5F-DF55-4410-A005E32AC5A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7A7A7A7-C7D3-C140-2549-5F66440D5D78}"/>
              </a:ext>
            </a:extLst>
          </p:cNvPr>
          <p:cNvSpPr>
            <a:spLocks noGrp="1"/>
          </p:cNvSpPr>
          <p:nvPr>
            <p:ph type="sldNum" sz="quarter" idx="12"/>
          </p:nvPr>
        </p:nvSpPr>
        <p:spPr/>
        <p:txBody>
          <a:bodyPr/>
          <a:lstStyle/>
          <a:p>
            <a:fld id="{AD1E7EC4-C140-4CB0-BAC4-39DFF010F649}" type="slidenum">
              <a:rPr lang="en-IN" smtClean="0"/>
              <a:t>‹#›</a:t>
            </a:fld>
            <a:endParaRPr lang="en-IN"/>
          </a:p>
        </p:txBody>
      </p:sp>
    </p:spTree>
    <p:extLst>
      <p:ext uri="{BB962C8B-B14F-4D97-AF65-F5344CB8AC3E}">
        <p14:creationId xmlns:p14="http://schemas.microsoft.com/office/powerpoint/2010/main" val="373004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630F4B-1EAB-2D6A-DBBC-4FDEB151561A}"/>
              </a:ext>
            </a:extLst>
          </p:cNvPr>
          <p:cNvSpPr>
            <a:spLocks noGrp="1"/>
          </p:cNvSpPr>
          <p:nvPr>
            <p:ph type="dt" sz="half" idx="10"/>
          </p:nvPr>
        </p:nvSpPr>
        <p:spPr/>
        <p:txBody>
          <a:bodyPr/>
          <a:lstStyle/>
          <a:p>
            <a:fld id="{45890E2A-9F15-41F6-B8BE-82C08DC3C098}" type="datetimeFigureOut">
              <a:rPr lang="en-IN" smtClean="0"/>
              <a:t>07-04-2024</a:t>
            </a:fld>
            <a:endParaRPr lang="en-IN"/>
          </a:p>
        </p:txBody>
      </p:sp>
      <p:sp>
        <p:nvSpPr>
          <p:cNvPr id="3" name="Footer Placeholder 2">
            <a:extLst>
              <a:ext uri="{FF2B5EF4-FFF2-40B4-BE49-F238E27FC236}">
                <a16:creationId xmlns:a16="http://schemas.microsoft.com/office/drawing/2014/main" id="{9C178741-83AA-29C6-E00F-DDB80016308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2C07E0F-AD85-C6CD-339C-072273FEE3E7}"/>
              </a:ext>
            </a:extLst>
          </p:cNvPr>
          <p:cNvSpPr>
            <a:spLocks noGrp="1"/>
          </p:cNvSpPr>
          <p:nvPr>
            <p:ph type="sldNum" sz="quarter" idx="12"/>
          </p:nvPr>
        </p:nvSpPr>
        <p:spPr/>
        <p:txBody>
          <a:bodyPr/>
          <a:lstStyle/>
          <a:p>
            <a:fld id="{AD1E7EC4-C140-4CB0-BAC4-39DFF010F649}" type="slidenum">
              <a:rPr lang="en-IN" smtClean="0"/>
              <a:t>‹#›</a:t>
            </a:fld>
            <a:endParaRPr lang="en-IN"/>
          </a:p>
        </p:txBody>
      </p:sp>
    </p:spTree>
    <p:extLst>
      <p:ext uri="{BB962C8B-B14F-4D97-AF65-F5344CB8AC3E}">
        <p14:creationId xmlns:p14="http://schemas.microsoft.com/office/powerpoint/2010/main" val="611283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44932-FE43-4690-464C-F9D9ECE9C5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69D3741-F168-E8CB-4B38-943E65715D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F9572A9-21BD-B78F-7190-3CC03329D4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41B4F8-A88A-3F05-2882-3F202BAEED20}"/>
              </a:ext>
            </a:extLst>
          </p:cNvPr>
          <p:cNvSpPr>
            <a:spLocks noGrp="1"/>
          </p:cNvSpPr>
          <p:nvPr>
            <p:ph type="dt" sz="half" idx="10"/>
          </p:nvPr>
        </p:nvSpPr>
        <p:spPr/>
        <p:txBody>
          <a:bodyPr/>
          <a:lstStyle/>
          <a:p>
            <a:fld id="{45890E2A-9F15-41F6-B8BE-82C08DC3C098}" type="datetimeFigureOut">
              <a:rPr lang="en-IN" smtClean="0"/>
              <a:t>07-04-2024</a:t>
            </a:fld>
            <a:endParaRPr lang="en-IN"/>
          </a:p>
        </p:txBody>
      </p:sp>
      <p:sp>
        <p:nvSpPr>
          <p:cNvPr id="6" name="Footer Placeholder 5">
            <a:extLst>
              <a:ext uri="{FF2B5EF4-FFF2-40B4-BE49-F238E27FC236}">
                <a16:creationId xmlns:a16="http://schemas.microsoft.com/office/drawing/2014/main" id="{92A668FA-67F0-5F69-EAF4-2BBF812E28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6B391B-3169-2BA0-7A5D-0FFD7F0CF601}"/>
              </a:ext>
            </a:extLst>
          </p:cNvPr>
          <p:cNvSpPr>
            <a:spLocks noGrp="1"/>
          </p:cNvSpPr>
          <p:nvPr>
            <p:ph type="sldNum" sz="quarter" idx="12"/>
          </p:nvPr>
        </p:nvSpPr>
        <p:spPr/>
        <p:txBody>
          <a:bodyPr/>
          <a:lstStyle/>
          <a:p>
            <a:fld id="{AD1E7EC4-C140-4CB0-BAC4-39DFF010F649}" type="slidenum">
              <a:rPr lang="en-IN" smtClean="0"/>
              <a:t>‹#›</a:t>
            </a:fld>
            <a:endParaRPr lang="en-IN"/>
          </a:p>
        </p:txBody>
      </p:sp>
    </p:spTree>
    <p:extLst>
      <p:ext uri="{BB962C8B-B14F-4D97-AF65-F5344CB8AC3E}">
        <p14:creationId xmlns:p14="http://schemas.microsoft.com/office/powerpoint/2010/main" val="3669872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C39E3-469B-14C9-2D13-38CBFABCB9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B1CC8CF-729E-4C26-87A8-630BBFEDE1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A88F7C6-FEF6-48F7-15DC-0FB8429C23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E7A3B7-1E60-8951-C790-4D996CF7CAF9}"/>
              </a:ext>
            </a:extLst>
          </p:cNvPr>
          <p:cNvSpPr>
            <a:spLocks noGrp="1"/>
          </p:cNvSpPr>
          <p:nvPr>
            <p:ph type="dt" sz="half" idx="10"/>
          </p:nvPr>
        </p:nvSpPr>
        <p:spPr/>
        <p:txBody>
          <a:bodyPr/>
          <a:lstStyle/>
          <a:p>
            <a:fld id="{45890E2A-9F15-41F6-B8BE-82C08DC3C098}" type="datetimeFigureOut">
              <a:rPr lang="en-IN" smtClean="0"/>
              <a:t>07-04-2024</a:t>
            </a:fld>
            <a:endParaRPr lang="en-IN"/>
          </a:p>
        </p:txBody>
      </p:sp>
      <p:sp>
        <p:nvSpPr>
          <p:cNvPr id="6" name="Footer Placeholder 5">
            <a:extLst>
              <a:ext uri="{FF2B5EF4-FFF2-40B4-BE49-F238E27FC236}">
                <a16:creationId xmlns:a16="http://schemas.microsoft.com/office/drawing/2014/main" id="{CFAE67AE-F0BB-F9D7-2DF3-8DDF85D6C3B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8B2C58-42CB-25FB-A772-633660DD6E24}"/>
              </a:ext>
            </a:extLst>
          </p:cNvPr>
          <p:cNvSpPr>
            <a:spLocks noGrp="1"/>
          </p:cNvSpPr>
          <p:nvPr>
            <p:ph type="sldNum" sz="quarter" idx="12"/>
          </p:nvPr>
        </p:nvSpPr>
        <p:spPr/>
        <p:txBody>
          <a:bodyPr/>
          <a:lstStyle/>
          <a:p>
            <a:fld id="{AD1E7EC4-C140-4CB0-BAC4-39DFF010F649}" type="slidenum">
              <a:rPr lang="en-IN" smtClean="0"/>
              <a:t>‹#›</a:t>
            </a:fld>
            <a:endParaRPr lang="en-IN"/>
          </a:p>
        </p:txBody>
      </p:sp>
    </p:spTree>
    <p:extLst>
      <p:ext uri="{BB962C8B-B14F-4D97-AF65-F5344CB8AC3E}">
        <p14:creationId xmlns:p14="http://schemas.microsoft.com/office/powerpoint/2010/main" val="592506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48CB1B-B7E2-85D2-A99E-B106743D21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5A9F9A2-B372-9C48-6815-8CBF11834A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0C7D30-D252-1789-99D8-670F2E35C7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5890E2A-9F15-41F6-B8BE-82C08DC3C098}" type="datetimeFigureOut">
              <a:rPr lang="en-IN" smtClean="0"/>
              <a:t>07-04-2024</a:t>
            </a:fld>
            <a:endParaRPr lang="en-IN"/>
          </a:p>
        </p:txBody>
      </p:sp>
      <p:sp>
        <p:nvSpPr>
          <p:cNvPr id="5" name="Footer Placeholder 4">
            <a:extLst>
              <a:ext uri="{FF2B5EF4-FFF2-40B4-BE49-F238E27FC236}">
                <a16:creationId xmlns:a16="http://schemas.microsoft.com/office/drawing/2014/main" id="{0E96E666-2CF7-8E09-CF6B-3CC0FF27CB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5AF2804B-7B55-6940-55F9-F5F3E5B285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D1E7EC4-C140-4CB0-BAC4-39DFF010F649}" type="slidenum">
              <a:rPr lang="en-IN" smtClean="0"/>
              <a:t>‹#›</a:t>
            </a:fld>
            <a:endParaRPr lang="en-IN"/>
          </a:p>
        </p:txBody>
      </p:sp>
    </p:spTree>
    <p:extLst>
      <p:ext uri="{BB962C8B-B14F-4D97-AF65-F5344CB8AC3E}">
        <p14:creationId xmlns:p14="http://schemas.microsoft.com/office/powerpoint/2010/main" val="3454447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37BAC-E749-F480-9443-7FDB0D31B5EC}"/>
              </a:ext>
            </a:extLst>
          </p:cNvPr>
          <p:cNvSpPr>
            <a:spLocks noGrp="1"/>
          </p:cNvSpPr>
          <p:nvPr>
            <p:ph type="ctrTitle"/>
          </p:nvPr>
        </p:nvSpPr>
        <p:spPr>
          <a:xfrm>
            <a:off x="266430" y="668866"/>
            <a:ext cx="6227503" cy="3153204"/>
          </a:xfrm>
        </p:spPr>
        <p:txBody>
          <a:bodyPr>
            <a:normAutofit/>
          </a:bodyPr>
          <a:lstStyle/>
          <a:p>
            <a:pPr algn="l"/>
            <a:r>
              <a:rPr lang="en-US" sz="3600" b="1" i="0" u="none" strike="noStrike" baseline="0" dirty="0">
                <a:latin typeface="MyriadPro-SemiboldSemiCn"/>
              </a:rPr>
              <a:t>Deep neural network for food image classification and nutrient</a:t>
            </a:r>
            <a:r>
              <a:rPr lang="en-US" sz="3600" b="1" i="0" u="none" strike="noStrike" dirty="0">
                <a:latin typeface="MyriadPro-SemiboldSemiCn"/>
              </a:rPr>
              <a:t> </a:t>
            </a:r>
            <a:r>
              <a:rPr lang="en-IN" sz="3600" b="1" i="0" u="none" strike="noStrike" baseline="0" dirty="0">
                <a:latin typeface="MyriadPro-SemiboldSemiCn"/>
              </a:rPr>
              <a:t>identification</a:t>
            </a:r>
            <a:br>
              <a:rPr lang="en-IN" sz="3600" b="1" i="0" u="none" strike="noStrike" baseline="0" dirty="0">
                <a:latin typeface="MyriadPro-SemiboldSemiCn"/>
              </a:rPr>
            </a:br>
            <a:r>
              <a:rPr lang="en-IN" sz="3600" b="1" i="0" u="none" strike="noStrike" baseline="0" dirty="0">
                <a:latin typeface="MyriadPro-SemiboldSemiCn"/>
              </a:rPr>
              <a:t>- A systematic review</a:t>
            </a:r>
            <a:endParaRPr lang="en-IN" sz="3600" b="1" dirty="0"/>
          </a:p>
        </p:txBody>
      </p:sp>
      <p:sp>
        <p:nvSpPr>
          <p:cNvPr id="3" name="Subtitle 2">
            <a:extLst>
              <a:ext uri="{FF2B5EF4-FFF2-40B4-BE49-F238E27FC236}">
                <a16:creationId xmlns:a16="http://schemas.microsoft.com/office/drawing/2014/main" id="{0D75EAA0-2DC8-208E-FB83-5262CD9E994B}"/>
              </a:ext>
            </a:extLst>
          </p:cNvPr>
          <p:cNvSpPr>
            <a:spLocks noGrp="1"/>
          </p:cNvSpPr>
          <p:nvPr>
            <p:ph type="subTitle" idx="1"/>
          </p:nvPr>
        </p:nvSpPr>
        <p:spPr>
          <a:xfrm>
            <a:off x="880535" y="4241088"/>
            <a:ext cx="5215465" cy="775494"/>
          </a:xfrm>
        </p:spPr>
        <p:txBody>
          <a:bodyPr>
            <a:noAutofit/>
          </a:bodyPr>
          <a:lstStyle/>
          <a:p>
            <a:pPr algn="l"/>
            <a:r>
              <a:rPr lang="en-US" sz="2800" dirty="0"/>
              <a:t>Presented By </a:t>
            </a:r>
          </a:p>
          <a:p>
            <a:pPr algn="l"/>
            <a:r>
              <a:rPr lang="en-US" sz="2800" dirty="0"/>
              <a:t>Pasupuleti Rohith Sai Datta</a:t>
            </a:r>
            <a:endParaRPr lang="en-IN" sz="2800" dirty="0"/>
          </a:p>
        </p:txBody>
      </p:sp>
      <p:pic>
        <p:nvPicPr>
          <p:cNvPr id="5" name="Picture 4" descr="Assorted vegetables and fruits">
            <a:extLst>
              <a:ext uri="{FF2B5EF4-FFF2-40B4-BE49-F238E27FC236}">
                <a16:creationId xmlns:a16="http://schemas.microsoft.com/office/drawing/2014/main" id="{9A2D8478-740E-6064-4E7F-62E9E452FB93}"/>
              </a:ext>
            </a:extLst>
          </p:cNvPr>
          <p:cNvPicPr>
            <a:picLocks noChangeAspect="1"/>
          </p:cNvPicPr>
          <p:nvPr/>
        </p:nvPicPr>
        <p:blipFill rotWithShape="1">
          <a:blip r:embed="rId2"/>
          <a:srcRect l="27123" r="14840"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03812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6589B-3E4E-6B83-AC28-D2F6A8308C06}"/>
              </a:ext>
            </a:extLst>
          </p:cNvPr>
          <p:cNvSpPr>
            <a:spLocks noGrp="1"/>
          </p:cNvSpPr>
          <p:nvPr>
            <p:ph type="title"/>
          </p:nvPr>
        </p:nvSpPr>
        <p:spPr>
          <a:xfrm>
            <a:off x="127000" y="365125"/>
            <a:ext cx="11226800" cy="1325563"/>
          </a:xfrm>
        </p:spPr>
        <p:txBody>
          <a:bodyPr>
            <a:normAutofit/>
          </a:bodyPr>
          <a:lstStyle/>
          <a:p>
            <a:r>
              <a:rPr lang="en-US" sz="3600" b="1" dirty="0"/>
              <a:t>Investigation 3: CNNs for Food Image Recognition</a:t>
            </a:r>
            <a:endParaRPr lang="en-IN" sz="3600" b="1" dirty="0"/>
          </a:p>
        </p:txBody>
      </p:sp>
      <p:sp>
        <p:nvSpPr>
          <p:cNvPr id="3" name="Content Placeholder 2">
            <a:extLst>
              <a:ext uri="{FF2B5EF4-FFF2-40B4-BE49-F238E27FC236}">
                <a16:creationId xmlns:a16="http://schemas.microsoft.com/office/drawing/2014/main" id="{E0752A4A-310D-B5DE-A4E8-E919EFBA35E7}"/>
              </a:ext>
            </a:extLst>
          </p:cNvPr>
          <p:cNvSpPr>
            <a:spLocks noGrp="1"/>
          </p:cNvSpPr>
          <p:nvPr>
            <p:ph idx="1"/>
          </p:nvPr>
        </p:nvSpPr>
        <p:spPr>
          <a:xfrm>
            <a:off x="0" y="643468"/>
            <a:ext cx="11353800" cy="3682999"/>
          </a:xfrm>
        </p:spPr>
        <p:txBody>
          <a:bodyPr>
            <a:normAutofit fontScale="92500" lnSpcReduction="20000"/>
          </a:bodyPr>
          <a:lstStyle/>
          <a:p>
            <a:pPr algn="just"/>
            <a:endParaRPr lang="en-US" dirty="0"/>
          </a:p>
          <a:p>
            <a:pPr marL="0" indent="0" algn="just">
              <a:buNone/>
            </a:pPr>
            <a:endParaRPr lang="en-US" dirty="0"/>
          </a:p>
          <a:p>
            <a:pPr algn="just"/>
            <a:r>
              <a:rPr lang="en-US" dirty="0"/>
              <a:t>We're exploring how CNNs, like </a:t>
            </a:r>
            <a:r>
              <a:rPr lang="en-US" dirty="0" err="1"/>
              <a:t>AlexNet</a:t>
            </a:r>
            <a:r>
              <a:rPr lang="en-US" dirty="0"/>
              <a:t> and </a:t>
            </a:r>
            <a:r>
              <a:rPr lang="en-US" dirty="0" err="1"/>
              <a:t>ResNet</a:t>
            </a:r>
            <a:r>
              <a:rPr lang="en-US" dirty="0"/>
              <a:t>, help computers recognize food images. These models are fine-tuned to understand the unique features of different foods. </a:t>
            </a:r>
          </a:p>
          <a:p>
            <a:pPr algn="just"/>
            <a:r>
              <a:rPr lang="en-US" dirty="0"/>
              <a:t>For example, </a:t>
            </a:r>
            <a:r>
              <a:rPr lang="en-US" dirty="0" err="1"/>
              <a:t>AlexNet</a:t>
            </a:r>
            <a:r>
              <a:rPr lang="en-US" dirty="0"/>
              <a:t> was the first to win a major image recognition competition, while </a:t>
            </a:r>
            <a:r>
              <a:rPr lang="en-US" dirty="0" err="1"/>
              <a:t>ResNet</a:t>
            </a:r>
            <a:r>
              <a:rPr lang="en-US" dirty="0"/>
              <a:t> allows for deeper training. </a:t>
            </a:r>
          </a:p>
          <a:p>
            <a:pPr algn="just"/>
            <a:r>
              <a:rPr lang="en-US" dirty="0" err="1"/>
              <a:t>VGGNet</a:t>
            </a:r>
            <a:r>
              <a:rPr lang="en-US" dirty="0"/>
              <a:t> uses small filters to classify images, and </a:t>
            </a:r>
            <a:r>
              <a:rPr lang="en-US" dirty="0" err="1"/>
              <a:t>EfficientNet</a:t>
            </a:r>
            <a:r>
              <a:rPr lang="en-US" dirty="0"/>
              <a:t> scales to handle larger images more accurately. These CNN architectures play a big role in improving food image recognition.</a:t>
            </a:r>
            <a:endParaRPr lang="en-IN" dirty="0"/>
          </a:p>
        </p:txBody>
      </p:sp>
      <p:pic>
        <p:nvPicPr>
          <p:cNvPr id="5" name="Picture 4">
            <a:extLst>
              <a:ext uri="{FF2B5EF4-FFF2-40B4-BE49-F238E27FC236}">
                <a16:creationId xmlns:a16="http://schemas.microsoft.com/office/drawing/2014/main" id="{7251FC0D-443C-173E-A864-3E8E1655E8BB}"/>
              </a:ext>
            </a:extLst>
          </p:cNvPr>
          <p:cNvPicPr>
            <a:picLocks noChangeAspect="1"/>
          </p:cNvPicPr>
          <p:nvPr/>
        </p:nvPicPr>
        <p:blipFill>
          <a:blip r:embed="rId2"/>
          <a:stretch>
            <a:fillRect/>
          </a:stretch>
        </p:blipFill>
        <p:spPr>
          <a:xfrm>
            <a:off x="5850465" y="4326467"/>
            <a:ext cx="6052071" cy="2277532"/>
          </a:xfrm>
          <a:prstGeom prst="rect">
            <a:avLst/>
          </a:prstGeom>
        </p:spPr>
      </p:pic>
    </p:spTree>
    <p:extLst>
      <p:ext uri="{BB962C8B-B14F-4D97-AF65-F5344CB8AC3E}">
        <p14:creationId xmlns:p14="http://schemas.microsoft.com/office/powerpoint/2010/main" val="3749758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2690-D6CA-0182-873B-6694EB7C64FD}"/>
              </a:ext>
            </a:extLst>
          </p:cNvPr>
          <p:cNvSpPr>
            <a:spLocks noGrp="1"/>
          </p:cNvSpPr>
          <p:nvPr>
            <p:ph type="title"/>
          </p:nvPr>
        </p:nvSpPr>
        <p:spPr>
          <a:xfrm>
            <a:off x="0" y="114595"/>
            <a:ext cx="4851868" cy="1200361"/>
          </a:xfrm>
        </p:spPr>
        <p:txBody>
          <a:bodyPr anchor="b">
            <a:noAutofit/>
          </a:bodyPr>
          <a:lstStyle/>
          <a:p>
            <a:br>
              <a:rPr lang="en-US" sz="3600" dirty="0"/>
            </a:br>
            <a:r>
              <a:rPr lang="en-US" sz="3600" b="1" dirty="0"/>
              <a:t>Investigation 4: Transfer Learning Strategies</a:t>
            </a:r>
            <a:endParaRPr lang="en-IN" sz="3600" b="1" dirty="0"/>
          </a:p>
        </p:txBody>
      </p:sp>
      <p:sp>
        <p:nvSpPr>
          <p:cNvPr id="3" name="Content Placeholder 2">
            <a:extLst>
              <a:ext uri="{FF2B5EF4-FFF2-40B4-BE49-F238E27FC236}">
                <a16:creationId xmlns:a16="http://schemas.microsoft.com/office/drawing/2014/main" id="{C8CB8AC0-DBD7-EA38-E3F5-FFF821396081}"/>
              </a:ext>
            </a:extLst>
          </p:cNvPr>
          <p:cNvSpPr>
            <a:spLocks noGrp="1"/>
          </p:cNvSpPr>
          <p:nvPr>
            <p:ph idx="1"/>
          </p:nvPr>
        </p:nvSpPr>
        <p:spPr>
          <a:xfrm>
            <a:off x="0" y="1266779"/>
            <a:ext cx="5546133" cy="3511943"/>
          </a:xfrm>
        </p:spPr>
        <p:txBody>
          <a:bodyPr anchor="ctr">
            <a:normAutofit/>
          </a:bodyPr>
          <a:lstStyle/>
          <a:p>
            <a:pPr algn="just"/>
            <a:r>
              <a:rPr lang="en-US" sz="1800" dirty="0"/>
              <a:t>We're checking out how transfer learning helps in food image classification (FIC). With feature extraction, we use existing model features for small datasets and add a new classifier.</a:t>
            </a:r>
          </a:p>
          <a:p>
            <a:pPr algn="just"/>
            <a:r>
              <a:rPr lang="en-US" sz="1800" dirty="0"/>
              <a:t> For larger datasets, fine-tuning adjusts some layers of the pre-trained model to fit the new data better. However, deciding which layers to adjust can be tricky. </a:t>
            </a:r>
            <a:endParaRPr lang="en-IN" sz="1800" dirty="0"/>
          </a:p>
        </p:txBody>
      </p:sp>
      <p:pic>
        <p:nvPicPr>
          <p:cNvPr id="5" name="Picture 4">
            <a:extLst>
              <a:ext uri="{FF2B5EF4-FFF2-40B4-BE49-F238E27FC236}">
                <a16:creationId xmlns:a16="http://schemas.microsoft.com/office/drawing/2014/main" id="{46AEE50B-AD48-1F43-6C11-EBE2C8CE9C21}"/>
              </a:ext>
            </a:extLst>
          </p:cNvPr>
          <p:cNvPicPr>
            <a:picLocks noChangeAspect="1"/>
          </p:cNvPicPr>
          <p:nvPr/>
        </p:nvPicPr>
        <p:blipFill>
          <a:blip r:embed="rId2"/>
          <a:stretch>
            <a:fillRect/>
          </a:stretch>
        </p:blipFill>
        <p:spPr>
          <a:xfrm>
            <a:off x="6350413" y="1314956"/>
            <a:ext cx="5546133" cy="5324142"/>
          </a:xfrm>
          <a:prstGeom prst="rect">
            <a:avLst/>
          </a:prstGeom>
        </p:spPr>
      </p:pic>
    </p:spTree>
    <p:extLst>
      <p:ext uri="{BB962C8B-B14F-4D97-AF65-F5344CB8AC3E}">
        <p14:creationId xmlns:p14="http://schemas.microsoft.com/office/powerpoint/2010/main" val="71927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4AB83-0C02-3D1D-967D-522594942ED3}"/>
              </a:ext>
            </a:extLst>
          </p:cNvPr>
          <p:cNvSpPr>
            <a:spLocks noGrp="1"/>
          </p:cNvSpPr>
          <p:nvPr>
            <p:ph type="title"/>
          </p:nvPr>
        </p:nvSpPr>
        <p:spPr>
          <a:xfrm>
            <a:off x="203200" y="386930"/>
            <a:ext cx="11811000" cy="1298448"/>
          </a:xfrm>
        </p:spPr>
        <p:txBody>
          <a:bodyPr anchor="b">
            <a:noAutofit/>
          </a:bodyPr>
          <a:lstStyle/>
          <a:p>
            <a:br>
              <a:rPr lang="en-US" sz="3600" b="1" dirty="0"/>
            </a:br>
            <a:r>
              <a:rPr lang="en-US" sz="3600" b="1" dirty="0"/>
              <a:t>Investigation 5. What metrics are required to measure</a:t>
            </a:r>
            <a:br>
              <a:rPr lang="en-US" sz="3600" b="1" dirty="0"/>
            </a:br>
            <a:r>
              <a:rPr lang="en-US" sz="3600" b="1" dirty="0"/>
              <a:t>the performance of a model?</a:t>
            </a:r>
            <a:endParaRPr lang="en-IN" sz="3600" b="1" dirty="0"/>
          </a:p>
        </p:txBody>
      </p:sp>
      <p:sp>
        <p:nvSpPr>
          <p:cNvPr id="3" name="Content Placeholder 2">
            <a:extLst>
              <a:ext uri="{FF2B5EF4-FFF2-40B4-BE49-F238E27FC236}">
                <a16:creationId xmlns:a16="http://schemas.microsoft.com/office/drawing/2014/main" id="{D47FA1C4-FA46-4D39-CA90-275F3C294E9A}"/>
              </a:ext>
            </a:extLst>
          </p:cNvPr>
          <p:cNvSpPr>
            <a:spLocks noGrp="1"/>
          </p:cNvSpPr>
          <p:nvPr>
            <p:ph idx="1"/>
          </p:nvPr>
        </p:nvSpPr>
        <p:spPr>
          <a:xfrm>
            <a:off x="374067" y="2006842"/>
            <a:ext cx="5544133" cy="3639450"/>
          </a:xfrm>
        </p:spPr>
        <p:txBody>
          <a:bodyPr anchor="ctr">
            <a:normAutofit/>
          </a:bodyPr>
          <a:lstStyle/>
          <a:p>
            <a:r>
              <a:rPr lang="en-US" sz="2000" dirty="0"/>
              <a:t>We're studying metrics like accuracy, precision, and recall to measure how well food recognition models perform. </a:t>
            </a:r>
          </a:p>
          <a:p>
            <a:r>
              <a:rPr lang="en-US" sz="2000" dirty="0"/>
              <a:t>These metrics help assess the model's correctness and effectiveness in identifying different food items.</a:t>
            </a:r>
          </a:p>
          <a:p>
            <a:endParaRPr lang="en-US" sz="2000" dirty="0"/>
          </a:p>
          <a:p>
            <a:r>
              <a:rPr lang="en-US" sz="2000" dirty="0"/>
              <a:t>Notations used in formulas</a:t>
            </a:r>
          </a:p>
          <a:p>
            <a:pPr marL="457200" lvl="1" indent="0">
              <a:buNone/>
            </a:pPr>
            <a:r>
              <a:rPr lang="en-US" sz="1600" dirty="0"/>
              <a:t>TN stands for True Negative, </a:t>
            </a:r>
          </a:p>
          <a:p>
            <a:pPr marL="457200" lvl="1" indent="0">
              <a:buNone/>
            </a:pPr>
            <a:r>
              <a:rPr lang="en-US" sz="1600" dirty="0"/>
              <a:t>TP for True Positive, </a:t>
            </a:r>
          </a:p>
          <a:p>
            <a:pPr marL="457200" lvl="1" indent="0">
              <a:buNone/>
            </a:pPr>
            <a:r>
              <a:rPr lang="en-US" sz="1600" dirty="0"/>
              <a:t>FP for False Positive, and FN for False Negative.</a:t>
            </a:r>
          </a:p>
          <a:p>
            <a:endParaRPr lang="en-IN" sz="2000" dirty="0"/>
          </a:p>
        </p:txBody>
      </p:sp>
      <p:pic>
        <p:nvPicPr>
          <p:cNvPr id="5" name="Picture 4">
            <a:extLst>
              <a:ext uri="{FF2B5EF4-FFF2-40B4-BE49-F238E27FC236}">
                <a16:creationId xmlns:a16="http://schemas.microsoft.com/office/drawing/2014/main" id="{B830F2E3-2196-58BB-7163-8FA993908DC4}"/>
              </a:ext>
            </a:extLst>
          </p:cNvPr>
          <p:cNvPicPr>
            <a:picLocks noChangeAspect="1"/>
          </p:cNvPicPr>
          <p:nvPr/>
        </p:nvPicPr>
        <p:blipFill rotWithShape="1">
          <a:blip r:embed="rId2"/>
          <a:srcRect t="3103"/>
          <a:stretch/>
        </p:blipFill>
        <p:spPr>
          <a:xfrm>
            <a:off x="6571667" y="2047302"/>
            <a:ext cx="5544133" cy="3598990"/>
          </a:xfrm>
          <a:prstGeom prst="rect">
            <a:avLst/>
          </a:prstGeom>
        </p:spPr>
      </p:pic>
    </p:spTree>
    <p:extLst>
      <p:ext uri="{BB962C8B-B14F-4D97-AF65-F5344CB8AC3E}">
        <p14:creationId xmlns:p14="http://schemas.microsoft.com/office/powerpoint/2010/main" val="3704848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D54E-BC28-EDBE-ED06-5E2999B8B569}"/>
              </a:ext>
            </a:extLst>
          </p:cNvPr>
          <p:cNvSpPr>
            <a:spLocks noGrp="1"/>
          </p:cNvSpPr>
          <p:nvPr>
            <p:ph type="title"/>
          </p:nvPr>
        </p:nvSpPr>
        <p:spPr>
          <a:xfrm>
            <a:off x="67733" y="365125"/>
            <a:ext cx="11734800" cy="1325563"/>
          </a:xfrm>
        </p:spPr>
        <p:txBody>
          <a:bodyPr>
            <a:noAutofit/>
          </a:bodyPr>
          <a:lstStyle/>
          <a:p>
            <a:r>
              <a:rPr lang="en-US" sz="3600" b="1" dirty="0"/>
              <a:t>Investigation 6. What are the challenges faced in classifying</a:t>
            </a:r>
            <a:br>
              <a:rPr lang="en-US" sz="3600" b="1" dirty="0"/>
            </a:br>
            <a:r>
              <a:rPr lang="en-US" sz="3600" b="1" dirty="0"/>
              <a:t>food images?</a:t>
            </a:r>
            <a:endParaRPr lang="en-IN" sz="3600" b="1" dirty="0"/>
          </a:p>
        </p:txBody>
      </p:sp>
      <p:sp>
        <p:nvSpPr>
          <p:cNvPr id="3" name="Content Placeholder 2">
            <a:extLst>
              <a:ext uri="{FF2B5EF4-FFF2-40B4-BE49-F238E27FC236}">
                <a16:creationId xmlns:a16="http://schemas.microsoft.com/office/drawing/2014/main" id="{D0A142B2-6B50-7C1C-D982-8647EF56FB6C}"/>
              </a:ext>
            </a:extLst>
          </p:cNvPr>
          <p:cNvSpPr>
            <a:spLocks noGrp="1"/>
          </p:cNvSpPr>
          <p:nvPr>
            <p:ph idx="1"/>
          </p:nvPr>
        </p:nvSpPr>
        <p:spPr>
          <a:xfrm>
            <a:off x="135467" y="1825625"/>
            <a:ext cx="11218333" cy="4351338"/>
          </a:xfrm>
        </p:spPr>
        <p:txBody>
          <a:bodyPr/>
          <a:lstStyle/>
          <a:p>
            <a:r>
              <a:rPr lang="en-US" dirty="0"/>
              <a:t>We're looking into challenges like overfitting, dataset diversity, and tuning hyperparameters that impact the accuracy of food image classification models. </a:t>
            </a:r>
          </a:p>
          <a:p>
            <a:r>
              <a:rPr lang="en-US" dirty="0"/>
              <a:t>These hurdles need to be addressed to develop effective models for identifying food items accurately.</a:t>
            </a:r>
          </a:p>
          <a:p>
            <a:endParaRPr lang="en-US" dirty="0"/>
          </a:p>
          <a:p>
            <a:endParaRPr lang="en-US" dirty="0"/>
          </a:p>
          <a:p>
            <a:endParaRPr lang="en-IN" dirty="0"/>
          </a:p>
        </p:txBody>
      </p:sp>
    </p:spTree>
    <p:extLst>
      <p:ext uri="{BB962C8B-B14F-4D97-AF65-F5344CB8AC3E}">
        <p14:creationId xmlns:p14="http://schemas.microsoft.com/office/powerpoint/2010/main" val="199759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B1263-340E-ABAD-2753-3F872C7C3B9D}"/>
              </a:ext>
            </a:extLst>
          </p:cNvPr>
          <p:cNvSpPr>
            <a:spLocks noGrp="1"/>
          </p:cNvSpPr>
          <p:nvPr>
            <p:ph type="title"/>
          </p:nvPr>
        </p:nvSpPr>
        <p:spPr>
          <a:xfrm>
            <a:off x="143933" y="386930"/>
            <a:ext cx="10715851" cy="1298448"/>
          </a:xfrm>
        </p:spPr>
        <p:txBody>
          <a:bodyPr anchor="b">
            <a:normAutofit/>
          </a:bodyPr>
          <a:lstStyle/>
          <a:p>
            <a:r>
              <a:rPr lang="en-US" sz="3600" b="1" dirty="0"/>
              <a:t>Case Study: Food Image Analysis and Detection</a:t>
            </a:r>
            <a:endParaRPr lang="en-IN" sz="3600" b="1" dirty="0"/>
          </a:p>
        </p:txBody>
      </p:sp>
      <p:sp>
        <p:nvSpPr>
          <p:cNvPr id="3" name="Content Placeholder 2">
            <a:extLst>
              <a:ext uri="{FF2B5EF4-FFF2-40B4-BE49-F238E27FC236}">
                <a16:creationId xmlns:a16="http://schemas.microsoft.com/office/drawing/2014/main" id="{9AD39F23-5674-B89E-7912-8CEB2A6B457D}"/>
              </a:ext>
            </a:extLst>
          </p:cNvPr>
          <p:cNvSpPr>
            <a:spLocks noGrp="1"/>
          </p:cNvSpPr>
          <p:nvPr>
            <p:ph idx="1"/>
          </p:nvPr>
        </p:nvSpPr>
        <p:spPr>
          <a:xfrm>
            <a:off x="258786" y="1312576"/>
            <a:ext cx="5243072" cy="3639450"/>
          </a:xfrm>
        </p:spPr>
        <p:txBody>
          <a:bodyPr anchor="ctr">
            <a:normAutofit/>
          </a:bodyPr>
          <a:lstStyle/>
          <a:p>
            <a:pPr algn="just"/>
            <a:endParaRPr lang="en-US" sz="2000" dirty="0"/>
          </a:p>
          <a:p>
            <a:pPr algn="just"/>
            <a:r>
              <a:rPr lang="en-US" sz="2000" dirty="0"/>
              <a:t>Food identification is becoming increasingly important in various fields, such as nutrition management and self-service restaurants.</a:t>
            </a:r>
          </a:p>
          <a:p>
            <a:pPr algn="just"/>
            <a:r>
              <a:rPr lang="en-US" sz="2000" dirty="0"/>
              <a:t> In this section, we present a case study focused on food image analysis using </a:t>
            </a:r>
            <a:r>
              <a:rPr lang="en-US" sz="2000" dirty="0" err="1"/>
              <a:t>EfficientNet</a:t>
            </a:r>
            <a:r>
              <a:rPr lang="en-US" sz="2000" dirty="0"/>
              <a:t> B0-B6 and food item detection using YOLOv5.</a:t>
            </a:r>
          </a:p>
          <a:p>
            <a:endParaRPr lang="en-IN" sz="2000" dirty="0"/>
          </a:p>
        </p:txBody>
      </p:sp>
      <p:pic>
        <p:nvPicPr>
          <p:cNvPr id="5" name="Picture 4">
            <a:extLst>
              <a:ext uri="{FF2B5EF4-FFF2-40B4-BE49-F238E27FC236}">
                <a16:creationId xmlns:a16="http://schemas.microsoft.com/office/drawing/2014/main" id="{29B164C5-F454-1BA2-E592-113D21D0A0F5}"/>
              </a:ext>
            </a:extLst>
          </p:cNvPr>
          <p:cNvPicPr>
            <a:picLocks noChangeAspect="1"/>
          </p:cNvPicPr>
          <p:nvPr/>
        </p:nvPicPr>
        <p:blipFill>
          <a:blip r:embed="rId2"/>
          <a:stretch>
            <a:fillRect/>
          </a:stretch>
        </p:blipFill>
        <p:spPr>
          <a:xfrm>
            <a:off x="4387532" y="4130768"/>
            <a:ext cx="7245668" cy="2340302"/>
          </a:xfrm>
          <a:prstGeom prst="rect">
            <a:avLst/>
          </a:prstGeom>
        </p:spPr>
      </p:pic>
    </p:spTree>
    <p:extLst>
      <p:ext uri="{BB962C8B-B14F-4D97-AF65-F5344CB8AC3E}">
        <p14:creationId xmlns:p14="http://schemas.microsoft.com/office/powerpoint/2010/main" val="449735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EB031-31C3-CB8D-41E2-5E11271682A7}"/>
              </a:ext>
            </a:extLst>
          </p:cNvPr>
          <p:cNvSpPr>
            <a:spLocks noGrp="1"/>
          </p:cNvSpPr>
          <p:nvPr>
            <p:ph type="title"/>
          </p:nvPr>
        </p:nvSpPr>
        <p:spPr>
          <a:xfrm>
            <a:off x="160867" y="386930"/>
            <a:ext cx="11387665" cy="1298448"/>
          </a:xfrm>
        </p:spPr>
        <p:txBody>
          <a:bodyPr anchor="b">
            <a:normAutofit/>
          </a:bodyPr>
          <a:lstStyle/>
          <a:p>
            <a:r>
              <a:rPr lang="en-US" sz="4100" b="1" dirty="0"/>
              <a:t>Food image analysis using </a:t>
            </a:r>
            <a:r>
              <a:rPr lang="en-US" sz="4100" b="1" dirty="0" err="1"/>
              <a:t>EfficientNet</a:t>
            </a:r>
            <a:r>
              <a:rPr lang="en-US" sz="4100" b="1" dirty="0"/>
              <a:t> B0‑B6</a:t>
            </a:r>
            <a:endParaRPr lang="en-IN" sz="4100" b="1" dirty="0"/>
          </a:p>
        </p:txBody>
      </p:sp>
      <p:sp>
        <p:nvSpPr>
          <p:cNvPr id="3" name="Content Placeholder 2">
            <a:extLst>
              <a:ext uri="{FF2B5EF4-FFF2-40B4-BE49-F238E27FC236}">
                <a16:creationId xmlns:a16="http://schemas.microsoft.com/office/drawing/2014/main" id="{5A086491-39FB-3AF3-4728-CDA494311FCA}"/>
              </a:ext>
            </a:extLst>
          </p:cNvPr>
          <p:cNvSpPr>
            <a:spLocks noGrp="1"/>
          </p:cNvSpPr>
          <p:nvPr>
            <p:ph idx="1"/>
          </p:nvPr>
        </p:nvSpPr>
        <p:spPr>
          <a:xfrm>
            <a:off x="327994" y="2057400"/>
            <a:ext cx="5310805" cy="4232359"/>
          </a:xfrm>
        </p:spPr>
        <p:txBody>
          <a:bodyPr anchor="ctr">
            <a:normAutofit/>
          </a:bodyPr>
          <a:lstStyle/>
          <a:p>
            <a:pPr algn="just"/>
            <a:r>
              <a:rPr lang="en-US" sz="2000" dirty="0"/>
              <a:t>We studied models for classifying food images using </a:t>
            </a:r>
            <a:r>
              <a:rPr lang="en-US" sz="2000" dirty="0" err="1"/>
              <a:t>EfficientNet</a:t>
            </a:r>
            <a:r>
              <a:rPr lang="en-US" sz="2000" dirty="0"/>
              <a:t> B0-B6. </a:t>
            </a:r>
          </a:p>
          <a:p>
            <a:pPr algn="just"/>
            <a:r>
              <a:rPr lang="en-US" sz="2000" dirty="0"/>
              <a:t>Using a dataset with 14 food classes, we trained these models and achieved accuracies ranging from 87.7% to 89.57%. </a:t>
            </a:r>
          </a:p>
          <a:p>
            <a:pPr algn="just"/>
            <a:r>
              <a:rPr lang="en-US" sz="2000" dirty="0"/>
              <a:t>However, some food classes like </a:t>
            </a:r>
            <a:r>
              <a:rPr lang="en-US" sz="2000" dirty="0" err="1"/>
              <a:t>apple_pie</a:t>
            </a:r>
            <a:r>
              <a:rPr lang="en-US" sz="2000" dirty="0"/>
              <a:t> and </a:t>
            </a:r>
            <a:r>
              <a:rPr lang="en-US" sz="2000" dirty="0" err="1"/>
              <a:t>bread_pudding</a:t>
            </a:r>
            <a:r>
              <a:rPr lang="en-US" sz="2000" dirty="0"/>
              <a:t> were often misclassified due to their similar shapes.</a:t>
            </a:r>
          </a:p>
          <a:p>
            <a:endParaRPr lang="en-IN" sz="2000" dirty="0"/>
          </a:p>
        </p:txBody>
      </p:sp>
      <p:pic>
        <p:nvPicPr>
          <p:cNvPr id="5" name="Picture 4">
            <a:extLst>
              <a:ext uri="{FF2B5EF4-FFF2-40B4-BE49-F238E27FC236}">
                <a16:creationId xmlns:a16="http://schemas.microsoft.com/office/drawing/2014/main" id="{C4E3146D-3ED0-96B5-A8BB-79D82E68F18B}"/>
              </a:ext>
            </a:extLst>
          </p:cNvPr>
          <p:cNvPicPr>
            <a:picLocks noChangeAspect="1"/>
          </p:cNvPicPr>
          <p:nvPr/>
        </p:nvPicPr>
        <p:blipFill>
          <a:blip r:embed="rId2"/>
          <a:stretch>
            <a:fillRect/>
          </a:stretch>
        </p:blipFill>
        <p:spPr>
          <a:xfrm>
            <a:off x="5911532" y="2570589"/>
            <a:ext cx="5150277" cy="3541576"/>
          </a:xfrm>
          <a:prstGeom prst="rect">
            <a:avLst/>
          </a:prstGeom>
        </p:spPr>
      </p:pic>
    </p:spTree>
    <p:extLst>
      <p:ext uri="{BB962C8B-B14F-4D97-AF65-F5344CB8AC3E}">
        <p14:creationId xmlns:p14="http://schemas.microsoft.com/office/powerpoint/2010/main" val="864169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C8D7A-19B9-8401-E7AF-05AB966A13C3}"/>
              </a:ext>
            </a:extLst>
          </p:cNvPr>
          <p:cNvSpPr>
            <a:spLocks noGrp="1"/>
          </p:cNvSpPr>
          <p:nvPr>
            <p:ph type="title"/>
          </p:nvPr>
        </p:nvSpPr>
        <p:spPr>
          <a:xfrm>
            <a:off x="208559" y="678379"/>
            <a:ext cx="6673681" cy="1652125"/>
          </a:xfrm>
        </p:spPr>
        <p:txBody>
          <a:bodyPr anchor="ctr">
            <a:normAutofit/>
          </a:bodyPr>
          <a:lstStyle/>
          <a:p>
            <a:r>
              <a:rPr lang="en-US" sz="3700" b="1" dirty="0"/>
              <a:t>Object detection in food image using YOLOv5</a:t>
            </a:r>
            <a:endParaRPr lang="en-IN" sz="3700" b="1" dirty="0"/>
          </a:p>
        </p:txBody>
      </p:sp>
      <p:sp>
        <p:nvSpPr>
          <p:cNvPr id="3" name="Content Placeholder 2">
            <a:extLst>
              <a:ext uri="{FF2B5EF4-FFF2-40B4-BE49-F238E27FC236}">
                <a16:creationId xmlns:a16="http://schemas.microsoft.com/office/drawing/2014/main" id="{837CDC19-ED5A-94EE-FA47-B17187AFE977}"/>
              </a:ext>
            </a:extLst>
          </p:cNvPr>
          <p:cNvSpPr>
            <a:spLocks noGrp="1"/>
          </p:cNvSpPr>
          <p:nvPr>
            <p:ph idx="1"/>
          </p:nvPr>
        </p:nvSpPr>
        <p:spPr>
          <a:xfrm>
            <a:off x="91185" y="2227607"/>
            <a:ext cx="6673681" cy="3979585"/>
          </a:xfrm>
        </p:spPr>
        <p:txBody>
          <a:bodyPr anchor="ctr">
            <a:normAutofit/>
          </a:bodyPr>
          <a:lstStyle/>
          <a:p>
            <a:r>
              <a:rPr lang="en-US" sz="2000" dirty="0"/>
              <a:t>We used YOLOv5 to detect food in images. </a:t>
            </a:r>
          </a:p>
          <a:p>
            <a:r>
              <a:rPr lang="en-US" sz="2000" dirty="0"/>
              <a:t>After training on a dataset with 3 types of food, we evaluated its performance using metrics like recall, precision, and </a:t>
            </a:r>
            <a:r>
              <a:rPr lang="en-US" sz="2000" dirty="0" err="1"/>
              <a:t>mAP</a:t>
            </a:r>
            <a:r>
              <a:rPr lang="en-US" sz="2000" dirty="0"/>
              <a:t>. </a:t>
            </a:r>
          </a:p>
          <a:p>
            <a:r>
              <a:rPr lang="en-US" sz="2000" dirty="0"/>
              <a:t>Results are summarized in Table. Sample images with labels are shown, and training and validation curves are depicted in figures.</a:t>
            </a:r>
          </a:p>
          <a:p>
            <a:endParaRPr lang="en-US" sz="2000" dirty="0"/>
          </a:p>
          <a:p>
            <a:pPr marL="0" indent="0">
              <a:buNone/>
            </a:pPr>
            <a:endParaRPr lang="en-IN" sz="2000" dirty="0"/>
          </a:p>
        </p:txBody>
      </p:sp>
      <p:pic>
        <p:nvPicPr>
          <p:cNvPr id="7" name="Picture 6">
            <a:extLst>
              <a:ext uri="{FF2B5EF4-FFF2-40B4-BE49-F238E27FC236}">
                <a16:creationId xmlns:a16="http://schemas.microsoft.com/office/drawing/2014/main" id="{5619B541-F9B5-36DB-FEF6-0BB9DF7E1932}"/>
              </a:ext>
            </a:extLst>
          </p:cNvPr>
          <p:cNvPicPr>
            <a:picLocks noChangeAspect="1"/>
          </p:cNvPicPr>
          <p:nvPr/>
        </p:nvPicPr>
        <p:blipFill>
          <a:blip r:embed="rId2"/>
          <a:stretch>
            <a:fillRect/>
          </a:stretch>
        </p:blipFill>
        <p:spPr>
          <a:xfrm>
            <a:off x="7203848" y="837798"/>
            <a:ext cx="4397433" cy="1492706"/>
          </a:xfrm>
          <a:prstGeom prst="rect">
            <a:avLst/>
          </a:prstGeom>
        </p:spPr>
      </p:pic>
      <p:pic>
        <p:nvPicPr>
          <p:cNvPr id="5" name="Picture 4">
            <a:extLst>
              <a:ext uri="{FF2B5EF4-FFF2-40B4-BE49-F238E27FC236}">
                <a16:creationId xmlns:a16="http://schemas.microsoft.com/office/drawing/2014/main" id="{5ADDA5D2-470F-3525-3E02-084A9D8446DB}"/>
              </a:ext>
            </a:extLst>
          </p:cNvPr>
          <p:cNvPicPr>
            <a:picLocks noChangeAspect="1"/>
          </p:cNvPicPr>
          <p:nvPr/>
        </p:nvPicPr>
        <p:blipFill>
          <a:blip r:embed="rId3"/>
          <a:stretch>
            <a:fillRect/>
          </a:stretch>
        </p:blipFill>
        <p:spPr>
          <a:xfrm>
            <a:off x="7059942" y="2982690"/>
            <a:ext cx="4685244" cy="3327400"/>
          </a:xfrm>
          <a:prstGeom prst="rect">
            <a:avLst/>
          </a:prstGeom>
        </p:spPr>
      </p:pic>
    </p:spTree>
    <p:extLst>
      <p:ext uri="{BB962C8B-B14F-4D97-AF65-F5344CB8AC3E}">
        <p14:creationId xmlns:p14="http://schemas.microsoft.com/office/powerpoint/2010/main" val="516267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7C40E-9410-27AE-20AE-7EE48B5BFF06}"/>
              </a:ext>
            </a:extLst>
          </p:cNvPr>
          <p:cNvSpPr>
            <a:spLocks noGrp="1"/>
          </p:cNvSpPr>
          <p:nvPr>
            <p:ph type="title"/>
          </p:nvPr>
        </p:nvSpPr>
        <p:spPr>
          <a:xfrm>
            <a:off x="84667" y="365125"/>
            <a:ext cx="11269133" cy="1325563"/>
          </a:xfrm>
        </p:spPr>
        <p:txBody>
          <a:bodyPr>
            <a:normAutofit/>
          </a:bodyPr>
          <a:lstStyle/>
          <a:p>
            <a:r>
              <a:rPr lang="en-IN" sz="3600" b="1" dirty="0"/>
              <a:t>Conclusion and future aspects</a:t>
            </a:r>
          </a:p>
        </p:txBody>
      </p:sp>
      <p:sp>
        <p:nvSpPr>
          <p:cNvPr id="3" name="Content Placeholder 2">
            <a:extLst>
              <a:ext uri="{FF2B5EF4-FFF2-40B4-BE49-F238E27FC236}">
                <a16:creationId xmlns:a16="http://schemas.microsoft.com/office/drawing/2014/main" id="{EE5D52B4-C684-58BB-E13B-EC5FCD7FA491}"/>
              </a:ext>
            </a:extLst>
          </p:cNvPr>
          <p:cNvSpPr>
            <a:spLocks noGrp="1"/>
          </p:cNvSpPr>
          <p:nvPr>
            <p:ph idx="1"/>
          </p:nvPr>
        </p:nvSpPr>
        <p:spPr>
          <a:xfrm>
            <a:off x="143934" y="1690688"/>
            <a:ext cx="11853333" cy="4754563"/>
          </a:xfrm>
        </p:spPr>
        <p:txBody>
          <a:bodyPr>
            <a:normAutofit fontScale="92500" lnSpcReduction="20000"/>
          </a:bodyPr>
          <a:lstStyle/>
          <a:p>
            <a:pPr algn="just"/>
            <a:r>
              <a:rPr lang="en-US" dirty="0"/>
              <a:t>A dietary evaluation and healthcare monitoring system are crucial for tracking nutrient intake and predicting dietary needs.</a:t>
            </a:r>
          </a:p>
          <a:p>
            <a:pPr algn="just"/>
            <a:r>
              <a:rPr lang="en-US" dirty="0"/>
              <a:t>The systematic review aims to provide insights for building and tuning CNN models for food image processing.</a:t>
            </a:r>
          </a:p>
          <a:p>
            <a:pPr algn="just"/>
            <a:r>
              <a:rPr lang="en-US" dirty="0"/>
              <a:t>Investigations from previous research are identified to address the Food Image Classification (FIC) problem.</a:t>
            </a:r>
          </a:p>
          <a:p>
            <a:pPr algn="just"/>
            <a:r>
              <a:rPr lang="en-US" dirty="0"/>
              <a:t>The research methodology proposes solutions for all identified investigations.</a:t>
            </a:r>
          </a:p>
          <a:p>
            <a:pPr algn="just"/>
            <a:r>
              <a:rPr lang="en-US" dirty="0"/>
              <a:t>Various food image datasets are discussed, including the number of food classes and total images, along with the articles that used them.</a:t>
            </a:r>
          </a:p>
          <a:p>
            <a:pPr algn="just"/>
            <a:r>
              <a:rPr lang="en-US" dirty="0"/>
              <a:t>A case study demonstrates the application of a food image dataset to train the </a:t>
            </a:r>
            <a:r>
              <a:rPr lang="en-US" dirty="0" err="1"/>
              <a:t>EfficientNet</a:t>
            </a:r>
            <a:r>
              <a:rPr lang="en-US" dirty="0"/>
              <a:t> model, achieving an 86.5% accuracy.</a:t>
            </a:r>
          </a:p>
          <a:p>
            <a:pPr algn="just"/>
            <a:r>
              <a:rPr lang="en-US" dirty="0"/>
              <a:t>This review will aid in the development of food image-based diet recommendation systems and future advancements in the field.</a:t>
            </a:r>
            <a:endParaRPr lang="en-IN" dirty="0"/>
          </a:p>
        </p:txBody>
      </p:sp>
    </p:spTree>
    <p:extLst>
      <p:ext uri="{BB962C8B-B14F-4D97-AF65-F5344CB8AC3E}">
        <p14:creationId xmlns:p14="http://schemas.microsoft.com/office/powerpoint/2010/main" val="3075950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Thank You Presentation Images | Template Presentation ...">
            <a:extLst>
              <a:ext uri="{FF2B5EF4-FFF2-40B4-BE49-F238E27FC236}">
                <a16:creationId xmlns:a16="http://schemas.microsoft.com/office/drawing/2014/main" id="{A399C48E-E6C1-9A5D-9E41-9D2288A6F72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1316" r="11316"/>
          <a:stretch/>
        </p:blipFill>
        <p:spPr bwMode="auto">
          <a:xfrm>
            <a:off x="3222518" y="643467"/>
            <a:ext cx="5746963"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534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E2F26-4B8F-16EC-BCC5-0BB29C0675BA}"/>
              </a:ext>
            </a:extLst>
          </p:cNvPr>
          <p:cNvSpPr>
            <a:spLocks noGrp="1"/>
          </p:cNvSpPr>
          <p:nvPr>
            <p:ph type="title"/>
          </p:nvPr>
        </p:nvSpPr>
        <p:spPr>
          <a:xfrm>
            <a:off x="137698" y="967073"/>
            <a:ext cx="5052369" cy="1035781"/>
          </a:xfrm>
        </p:spPr>
        <p:txBody>
          <a:bodyPr anchor="ctr">
            <a:normAutofit/>
          </a:bodyPr>
          <a:lstStyle/>
          <a:p>
            <a:r>
              <a:rPr lang="en-US" sz="3600" b="1" dirty="0"/>
              <a:t>Introduction</a:t>
            </a:r>
            <a:r>
              <a:rPr lang="en-US" sz="3600" dirty="0"/>
              <a:t>	</a:t>
            </a:r>
            <a:endParaRPr lang="en-IN" sz="3600" dirty="0"/>
          </a:p>
        </p:txBody>
      </p:sp>
      <p:sp>
        <p:nvSpPr>
          <p:cNvPr id="48" name="Content Placeholder 2">
            <a:extLst>
              <a:ext uri="{FF2B5EF4-FFF2-40B4-BE49-F238E27FC236}">
                <a16:creationId xmlns:a16="http://schemas.microsoft.com/office/drawing/2014/main" id="{A3208724-78F4-934B-F001-5DB9EC9689B9}"/>
              </a:ext>
            </a:extLst>
          </p:cNvPr>
          <p:cNvSpPr>
            <a:spLocks noGrp="1"/>
          </p:cNvSpPr>
          <p:nvPr>
            <p:ph idx="1"/>
          </p:nvPr>
        </p:nvSpPr>
        <p:spPr>
          <a:xfrm>
            <a:off x="137698" y="1907598"/>
            <a:ext cx="6446574" cy="3896313"/>
          </a:xfrm>
        </p:spPr>
        <p:txBody>
          <a:bodyPr anchor="ctr">
            <a:normAutofit fontScale="77500" lnSpcReduction="20000"/>
          </a:bodyPr>
          <a:lstStyle/>
          <a:p>
            <a:pPr algn="just"/>
            <a:endParaRPr lang="en-US" sz="1800" dirty="0"/>
          </a:p>
          <a:p>
            <a:pPr algn="just"/>
            <a:r>
              <a:rPr lang="en-US" sz="1800" dirty="0"/>
              <a:t>This paper looks at how technology affects our health, especially when it comes to using smart computers to understand what we eat through pictures.</a:t>
            </a:r>
          </a:p>
          <a:p>
            <a:pPr marL="0" indent="0" algn="just">
              <a:buNone/>
            </a:pPr>
            <a:r>
              <a:rPr lang="en-US" sz="1800" dirty="0"/>
              <a:t>  </a:t>
            </a:r>
          </a:p>
          <a:p>
            <a:pPr algn="just"/>
            <a:r>
              <a:rPr lang="en-US" sz="1800" dirty="0"/>
              <a:t>It talks about how technology can be good for us by helping us communicate better, but also warns that too much time on social media or using phones can lead to problems like trouble sleeping, feeling sad, or gaining too much weight.</a:t>
            </a:r>
          </a:p>
          <a:p>
            <a:pPr marL="0" indent="0" algn="just">
              <a:buNone/>
            </a:pPr>
            <a:r>
              <a:rPr lang="en-US" sz="1800" dirty="0"/>
              <a:t>  </a:t>
            </a:r>
          </a:p>
          <a:p>
            <a:pPr algn="just"/>
            <a:r>
              <a:rPr lang="en-US" sz="1800" dirty="0"/>
              <a:t>Researchers carefully looked at lots of articles about how technology can help us understand what we eat better.</a:t>
            </a:r>
          </a:p>
          <a:p>
            <a:pPr marL="0" indent="0" algn="just">
              <a:buNone/>
            </a:pPr>
            <a:r>
              <a:rPr lang="en-US" sz="1800" dirty="0"/>
              <a:t>  </a:t>
            </a:r>
          </a:p>
          <a:p>
            <a:pPr algn="just"/>
            <a:r>
              <a:rPr lang="en-US" sz="1800" dirty="0"/>
              <a:t>They found 56 articles out of 771 that were the most helpful. These articles talked about things like how to make computers recognize food in pictures and how to figure out what nutrients are in our food.</a:t>
            </a:r>
          </a:p>
          <a:p>
            <a:pPr marL="0" indent="0" algn="just">
              <a:buNone/>
            </a:pPr>
            <a:r>
              <a:rPr lang="en-US" sz="1800" dirty="0"/>
              <a:t>  </a:t>
            </a:r>
          </a:p>
          <a:p>
            <a:pPr algn="just"/>
            <a:r>
              <a:rPr lang="en-US" sz="1800" dirty="0"/>
              <a:t> The paper talks about why it's important to eat healthy and how different diets can help us stay healthy.</a:t>
            </a:r>
          </a:p>
          <a:p>
            <a:pPr marL="0" indent="0">
              <a:buNone/>
            </a:pPr>
            <a:endParaRPr lang="en-US" sz="1000" dirty="0"/>
          </a:p>
        </p:txBody>
      </p:sp>
      <p:pic>
        <p:nvPicPr>
          <p:cNvPr id="5" name="Picture 4">
            <a:extLst>
              <a:ext uri="{FF2B5EF4-FFF2-40B4-BE49-F238E27FC236}">
                <a16:creationId xmlns:a16="http://schemas.microsoft.com/office/drawing/2014/main" id="{8DAB2000-432B-CB5C-31B5-6388A492D6AC}"/>
              </a:ext>
            </a:extLst>
          </p:cNvPr>
          <p:cNvPicPr>
            <a:picLocks noChangeAspect="1"/>
          </p:cNvPicPr>
          <p:nvPr/>
        </p:nvPicPr>
        <p:blipFill>
          <a:blip r:embed="rId2"/>
          <a:stretch>
            <a:fillRect/>
          </a:stretch>
        </p:blipFill>
        <p:spPr>
          <a:xfrm>
            <a:off x="6930493" y="608402"/>
            <a:ext cx="4223252" cy="5518714"/>
          </a:xfrm>
          <a:prstGeom prst="rect">
            <a:avLst/>
          </a:prstGeom>
        </p:spPr>
      </p:pic>
    </p:spTree>
    <p:extLst>
      <p:ext uri="{BB962C8B-B14F-4D97-AF65-F5344CB8AC3E}">
        <p14:creationId xmlns:p14="http://schemas.microsoft.com/office/powerpoint/2010/main" val="693775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58292-A08B-919E-54E9-E281547B16D6}"/>
              </a:ext>
            </a:extLst>
          </p:cNvPr>
          <p:cNvSpPr>
            <a:spLocks noGrp="1"/>
          </p:cNvSpPr>
          <p:nvPr>
            <p:ph type="title"/>
          </p:nvPr>
        </p:nvSpPr>
        <p:spPr>
          <a:xfrm>
            <a:off x="209139" y="950140"/>
            <a:ext cx="5052369" cy="1035781"/>
          </a:xfrm>
        </p:spPr>
        <p:txBody>
          <a:bodyPr anchor="ctr">
            <a:normAutofit/>
          </a:bodyPr>
          <a:lstStyle/>
          <a:p>
            <a:r>
              <a:rPr lang="en-US" sz="3600" b="1" dirty="0"/>
              <a:t>Introduction</a:t>
            </a:r>
            <a:r>
              <a:rPr lang="en-US" sz="3600" dirty="0"/>
              <a:t>	</a:t>
            </a:r>
            <a:endParaRPr lang="en-IN" sz="3600" dirty="0"/>
          </a:p>
        </p:txBody>
      </p:sp>
      <p:sp>
        <p:nvSpPr>
          <p:cNvPr id="3" name="Content Placeholder 2">
            <a:extLst>
              <a:ext uri="{FF2B5EF4-FFF2-40B4-BE49-F238E27FC236}">
                <a16:creationId xmlns:a16="http://schemas.microsoft.com/office/drawing/2014/main" id="{EA873520-8095-C537-1383-49FF7DC8C9DB}"/>
              </a:ext>
            </a:extLst>
          </p:cNvPr>
          <p:cNvSpPr>
            <a:spLocks noGrp="1"/>
          </p:cNvSpPr>
          <p:nvPr>
            <p:ph idx="1"/>
          </p:nvPr>
        </p:nvSpPr>
        <p:spPr>
          <a:xfrm>
            <a:off x="284770" y="1770475"/>
            <a:ext cx="6248406" cy="4058836"/>
          </a:xfrm>
        </p:spPr>
        <p:txBody>
          <a:bodyPr anchor="ctr">
            <a:normAutofit lnSpcReduction="10000"/>
          </a:bodyPr>
          <a:lstStyle/>
          <a:p>
            <a:pPr algn="just">
              <a:lnSpc>
                <a:spcPct val="100000"/>
              </a:lnSpc>
            </a:pPr>
            <a:r>
              <a:rPr lang="en-US" sz="1400" dirty="0"/>
              <a:t>It explains that our bodies need different kinds of nutrients like carbohydrates, protein, vitamins, and minerals to stay healthy.</a:t>
            </a:r>
            <a:endParaRPr lang="en-IN" sz="1400" dirty="0"/>
          </a:p>
          <a:p>
            <a:pPr algn="just">
              <a:lnSpc>
                <a:spcPct val="100000"/>
              </a:lnSpc>
            </a:pPr>
            <a:endParaRPr lang="en-US" sz="1400" dirty="0"/>
          </a:p>
          <a:p>
            <a:pPr algn="just">
              <a:lnSpc>
                <a:spcPct val="100000"/>
              </a:lnSpc>
            </a:pPr>
            <a:r>
              <a:rPr lang="en-US" sz="1400" dirty="0"/>
              <a:t>Some diets like the Very-Low-Calorie Ketogenic Diet and the Southern Europe Atlantic Diet can help people lose weight and stay healthy.</a:t>
            </a:r>
          </a:p>
          <a:p>
            <a:pPr marL="0" indent="0" algn="just">
              <a:lnSpc>
                <a:spcPct val="100000"/>
              </a:lnSpc>
              <a:buNone/>
            </a:pPr>
            <a:endParaRPr lang="en-US" sz="1400" dirty="0"/>
          </a:p>
          <a:p>
            <a:pPr algn="just">
              <a:lnSpc>
                <a:spcPct val="100000"/>
              </a:lnSpc>
            </a:pPr>
            <a:r>
              <a:rPr lang="en-US" sz="1400" dirty="0"/>
              <a:t>The researchers also talk about how we can use phones and other devices to take pictures of our food and use computers to figure out what's in them.</a:t>
            </a:r>
          </a:p>
          <a:p>
            <a:pPr marL="0" indent="0" algn="just">
              <a:lnSpc>
                <a:spcPct val="100000"/>
              </a:lnSpc>
              <a:buNone/>
            </a:pPr>
            <a:r>
              <a:rPr lang="en-US" sz="1400" dirty="0"/>
              <a:t>  </a:t>
            </a:r>
          </a:p>
          <a:p>
            <a:pPr algn="just">
              <a:lnSpc>
                <a:spcPct val="100000"/>
              </a:lnSpc>
            </a:pPr>
            <a:r>
              <a:rPr lang="en-US" sz="1400" dirty="0"/>
              <a:t>They use fancy computer programs called Deep Learning algorithms to help computers recognize food in pictures.</a:t>
            </a:r>
          </a:p>
          <a:p>
            <a:pPr marL="0" indent="0" algn="just">
              <a:lnSpc>
                <a:spcPct val="100000"/>
              </a:lnSpc>
              <a:buNone/>
            </a:pPr>
            <a:r>
              <a:rPr lang="en-US" sz="1400" dirty="0"/>
              <a:t>  </a:t>
            </a:r>
          </a:p>
          <a:p>
            <a:pPr algn="just">
              <a:lnSpc>
                <a:spcPct val="100000"/>
              </a:lnSpc>
            </a:pPr>
            <a:r>
              <a:rPr lang="en-US" sz="1400" dirty="0"/>
              <a:t> Overall, the paper tells us that technology can be used to help us eat better and stay healthy by understanding what's in our food.</a:t>
            </a:r>
            <a:endParaRPr lang="en-IN" sz="1400" dirty="0"/>
          </a:p>
        </p:txBody>
      </p:sp>
      <p:pic>
        <p:nvPicPr>
          <p:cNvPr id="4" name="Picture 3">
            <a:extLst>
              <a:ext uri="{FF2B5EF4-FFF2-40B4-BE49-F238E27FC236}">
                <a16:creationId xmlns:a16="http://schemas.microsoft.com/office/drawing/2014/main" id="{38DEBE5B-2B1A-AA78-939F-5DE69F5232BB}"/>
              </a:ext>
            </a:extLst>
          </p:cNvPr>
          <p:cNvPicPr>
            <a:picLocks noChangeAspect="1"/>
          </p:cNvPicPr>
          <p:nvPr/>
        </p:nvPicPr>
        <p:blipFill>
          <a:blip r:embed="rId2"/>
          <a:stretch>
            <a:fillRect/>
          </a:stretch>
        </p:blipFill>
        <p:spPr>
          <a:xfrm>
            <a:off x="6930493" y="318004"/>
            <a:ext cx="4223252" cy="5690909"/>
          </a:xfrm>
          <a:prstGeom prst="rect">
            <a:avLst/>
          </a:prstGeom>
        </p:spPr>
      </p:pic>
    </p:spTree>
    <p:extLst>
      <p:ext uri="{BB962C8B-B14F-4D97-AF65-F5344CB8AC3E}">
        <p14:creationId xmlns:p14="http://schemas.microsoft.com/office/powerpoint/2010/main" val="1470177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Vegetables and fruits in a row">
            <a:extLst>
              <a:ext uri="{FF2B5EF4-FFF2-40B4-BE49-F238E27FC236}">
                <a16:creationId xmlns:a16="http://schemas.microsoft.com/office/drawing/2014/main" id="{BC6DA618-E3F9-4322-C98B-BB9D6DF689EF}"/>
              </a:ext>
            </a:extLst>
          </p:cNvPr>
          <p:cNvPicPr>
            <a:picLocks noChangeAspect="1"/>
          </p:cNvPicPr>
          <p:nvPr/>
        </p:nvPicPr>
        <p:blipFill rotWithShape="1">
          <a:blip r:embed="rId2"/>
          <a:srcRect l="8525" r="32209" b="-1"/>
          <a:stretch/>
        </p:blipFill>
        <p:spPr>
          <a:xfrm>
            <a:off x="6103027" y="10"/>
            <a:ext cx="6088971" cy="6857990"/>
          </a:xfrm>
          <a:prstGeom prst="rect">
            <a:avLst/>
          </a:prstGeom>
        </p:spPr>
      </p:pic>
      <p:sp>
        <p:nvSpPr>
          <p:cNvPr id="2" name="Title 1">
            <a:extLst>
              <a:ext uri="{FF2B5EF4-FFF2-40B4-BE49-F238E27FC236}">
                <a16:creationId xmlns:a16="http://schemas.microsoft.com/office/drawing/2014/main" id="{7899D7EC-33E1-429A-A0C2-FB0263DA02C5}"/>
              </a:ext>
            </a:extLst>
          </p:cNvPr>
          <p:cNvSpPr>
            <a:spLocks noGrp="1"/>
          </p:cNvSpPr>
          <p:nvPr>
            <p:ph type="title"/>
          </p:nvPr>
        </p:nvSpPr>
        <p:spPr>
          <a:xfrm>
            <a:off x="149728" y="427915"/>
            <a:ext cx="4778387" cy="1628970"/>
          </a:xfrm>
        </p:spPr>
        <p:txBody>
          <a:bodyPr anchor="ctr">
            <a:normAutofit/>
          </a:bodyPr>
          <a:lstStyle/>
          <a:p>
            <a:r>
              <a:rPr lang="en-US" sz="4000" b="1" dirty="0"/>
              <a:t>Background Study </a:t>
            </a:r>
            <a:endParaRPr lang="en-IN" sz="4000" b="1" dirty="0"/>
          </a:p>
        </p:txBody>
      </p:sp>
      <p:sp>
        <p:nvSpPr>
          <p:cNvPr id="9" name="Content Placeholder 8">
            <a:extLst>
              <a:ext uri="{FF2B5EF4-FFF2-40B4-BE49-F238E27FC236}">
                <a16:creationId xmlns:a16="http://schemas.microsoft.com/office/drawing/2014/main" id="{F9944B31-7EC0-FAFA-F7E9-4C61A5DCA299}"/>
              </a:ext>
            </a:extLst>
          </p:cNvPr>
          <p:cNvSpPr>
            <a:spLocks noGrp="1"/>
          </p:cNvSpPr>
          <p:nvPr>
            <p:ph idx="1"/>
          </p:nvPr>
        </p:nvSpPr>
        <p:spPr>
          <a:xfrm>
            <a:off x="149728" y="1642528"/>
            <a:ext cx="5939246" cy="3973072"/>
          </a:xfrm>
        </p:spPr>
        <p:txBody>
          <a:bodyPr anchor="ctr">
            <a:normAutofit/>
          </a:bodyPr>
          <a:lstStyle/>
          <a:p>
            <a:pPr marL="0" indent="0">
              <a:buNone/>
            </a:pPr>
            <a:r>
              <a:rPr lang="en-US" sz="1600" dirty="0"/>
              <a:t>This section discusses the research on different AI-based approaches proposed by researchers for identifying food nutrients using food images.</a:t>
            </a:r>
          </a:p>
          <a:p>
            <a:pPr marL="0" indent="0">
              <a:buNone/>
            </a:pPr>
            <a:endParaRPr lang="en-US" sz="1600" dirty="0"/>
          </a:p>
          <a:p>
            <a:pPr marL="0" indent="0">
              <a:buNone/>
            </a:pPr>
            <a:r>
              <a:rPr lang="en-US" sz="1600" dirty="0"/>
              <a:t>The review procedure consists of two phases.</a:t>
            </a:r>
          </a:p>
          <a:p>
            <a:pPr marL="971550" lvl="1" indent="-514350">
              <a:buFont typeface="+mj-lt"/>
              <a:buAutoNum type="arabicPeriod"/>
            </a:pPr>
            <a:r>
              <a:rPr lang="en-US" sz="1600" dirty="0"/>
              <a:t>The first phase presents the comprehensive review analysis of the papers in which the CNN model is designed from scratch.</a:t>
            </a:r>
          </a:p>
          <a:p>
            <a:pPr marL="971550" lvl="1" indent="-514350">
              <a:buFont typeface="+mj-lt"/>
              <a:buAutoNum type="arabicPeriod"/>
            </a:pPr>
            <a:r>
              <a:rPr lang="en-US" sz="1600" dirty="0"/>
              <a:t>The second phase discusses the use of the TL approach in the pre-trained CNN model.</a:t>
            </a:r>
          </a:p>
        </p:txBody>
      </p:sp>
    </p:spTree>
    <p:extLst>
      <p:ext uri="{BB962C8B-B14F-4D97-AF65-F5344CB8AC3E}">
        <p14:creationId xmlns:p14="http://schemas.microsoft.com/office/powerpoint/2010/main" val="1336367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5DAA1-1360-FFE1-6148-BE82011195BB}"/>
              </a:ext>
            </a:extLst>
          </p:cNvPr>
          <p:cNvSpPr>
            <a:spLocks noGrp="1"/>
          </p:cNvSpPr>
          <p:nvPr>
            <p:ph type="title"/>
          </p:nvPr>
        </p:nvSpPr>
        <p:spPr>
          <a:xfrm>
            <a:off x="234539" y="924740"/>
            <a:ext cx="9629128" cy="1035781"/>
          </a:xfrm>
        </p:spPr>
        <p:txBody>
          <a:bodyPr anchor="ctr">
            <a:normAutofit/>
          </a:bodyPr>
          <a:lstStyle/>
          <a:p>
            <a:r>
              <a:rPr lang="en-US" sz="3300" b="1" dirty="0"/>
              <a:t>Food Image Analysis with CNN &amp; Object Detection</a:t>
            </a:r>
            <a:endParaRPr lang="en-IN" sz="3300" b="1" dirty="0"/>
          </a:p>
        </p:txBody>
      </p:sp>
      <p:sp>
        <p:nvSpPr>
          <p:cNvPr id="3" name="Content Placeholder 2">
            <a:extLst>
              <a:ext uri="{FF2B5EF4-FFF2-40B4-BE49-F238E27FC236}">
                <a16:creationId xmlns:a16="http://schemas.microsoft.com/office/drawing/2014/main" id="{B8A92EDB-1EFA-6353-4029-8F6CD9A337E0}"/>
              </a:ext>
            </a:extLst>
          </p:cNvPr>
          <p:cNvSpPr>
            <a:spLocks noGrp="1"/>
          </p:cNvSpPr>
          <p:nvPr>
            <p:ph idx="1"/>
          </p:nvPr>
        </p:nvSpPr>
        <p:spPr>
          <a:xfrm>
            <a:off x="87087" y="2200117"/>
            <a:ext cx="6429156" cy="4001727"/>
          </a:xfrm>
        </p:spPr>
        <p:txBody>
          <a:bodyPr anchor="ctr">
            <a:normAutofit/>
          </a:bodyPr>
          <a:lstStyle/>
          <a:p>
            <a:pPr algn="just"/>
            <a:r>
              <a:rPr lang="en-US" sz="1600" dirty="0"/>
              <a:t>Researchers have been using new technology called CNNs to understand food pictures better. </a:t>
            </a:r>
          </a:p>
          <a:p>
            <a:pPr algn="just"/>
            <a:r>
              <a:rPr lang="en-US" sz="1600" dirty="0"/>
              <a:t>They've made tools that can quickly spot food and even guess what's in it, like calories. Other tools can recognize different foods and drinks. </a:t>
            </a:r>
          </a:p>
          <a:p>
            <a:pPr algn="just"/>
            <a:r>
              <a:rPr lang="en-US" sz="1600" dirty="0"/>
              <a:t>These tools help with things like figuring out what's in your meal or spotting mold on food. </a:t>
            </a:r>
          </a:p>
          <a:p>
            <a:pPr algn="just"/>
            <a:r>
              <a:rPr lang="en-US" sz="1600" dirty="0"/>
              <a:t>They're getting better all the time and are useful for many things, like helping people eat healthier and understanding different types of food.</a:t>
            </a:r>
            <a:endParaRPr lang="en-IN" sz="1600" dirty="0"/>
          </a:p>
        </p:txBody>
      </p:sp>
      <p:pic>
        <p:nvPicPr>
          <p:cNvPr id="5" name="Picture 4" descr="A graph with blue bars&#10;&#10;Description automatically generated">
            <a:extLst>
              <a:ext uri="{FF2B5EF4-FFF2-40B4-BE49-F238E27FC236}">
                <a16:creationId xmlns:a16="http://schemas.microsoft.com/office/drawing/2014/main" id="{5BC4AC44-DC22-A470-B9F1-8CE285DD8F4B}"/>
              </a:ext>
            </a:extLst>
          </p:cNvPr>
          <p:cNvPicPr>
            <a:picLocks noChangeAspect="1"/>
          </p:cNvPicPr>
          <p:nvPr/>
        </p:nvPicPr>
        <p:blipFill>
          <a:blip r:embed="rId2"/>
          <a:stretch>
            <a:fillRect/>
          </a:stretch>
        </p:blipFill>
        <p:spPr>
          <a:xfrm>
            <a:off x="6981293" y="2039941"/>
            <a:ext cx="4223252" cy="3668133"/>
          </a:xfrm>
          <a:prstGeom prst="rect">
            <a:avLst/>
          </a:prstGeom>
        </p:spPr>
      </p:pic>
    </p:spTree>
    <p:extLst>
      <p:ext uri="{BB962C8B-B14F-4D97-AF65-F5344CB8AC3E}">
        <p14:creationId xmlns:p14="http://schemas.microsoft.com/office/powerpoint/2010/main" val="2573468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281F1-7AB1-B7B9-2DEE-9F8F0FC0C0F5}"/>
              </a:ext>
            </a:extLst>
          </p:cNvPr>
          <p:cNvSpPr>
            <a:spLocks noGrp="1"/>
          </p:cNvSpPr>
          <p:nvPr>
            <p:ph type="title"/>
          </p:nvPr>
        </p:nvSpPr>
        <p:spPr>
          <a:xfrm>
            <a:off x="78862" y="674431"/>
            <a:ext cx="9942716" cy="1554480"/>
          </a:xfrm>
        </p:spPr>
        <p:txBody>
          <a:bodyPr anchor="ctr">
            <a:normAutofit/>
          </a:bodyPr>
          <a:lstStyle/>
          <a:p>
            <a:r>
              <a:rPr lang="en-US" sz="3600" b="1" dirty="0"/>
              <a:t>Role of TL in the analysis of food images</a:t>
            </a:r>
            <a:endParaRPr lang="en-IN" sz="3600" b="1" dirty="0"/>
          </a:p>
        </p:txBody>
      </p:sp>
      <p:sp>
        <p:nvSpPr>
          <p:cNvPr id="3" name="Content Placeholder 2">
            <a:extLst>
              <a:ext uri="{FF2B5EF4-FFF2-40B4-BE49-F238E27FC236}">
                <a16:creationId xmlns:a16="http://schemas.microsoft.com/office/drawing/2014/main" id="{B55957B1-C934-917E-B76A-74986EBD97D7}"/>
              </a:ext>
            </a:extLst>
          </p:cNvPr>
          <p:cNvSpPr>
            <a:spLocks noGrp="1"/>
          </p:cNvSpPr>
          <p:nvPr>
            <p:ph idx="1"/>
          </p:nvPr>
        </p:nvSpPr>
        <p:spPr>
          <a:xfrm>
            <a:off x="0" y="1696723"/>
            <a:ext cx="12011538" cy="3781296"/>
          </a:xfrm>
        </p:spPr>
        <p:txBody>
          <a:bodyPr anchor="ctr">
            <a:normAutofit/>
          </a:bodyPr>
          <a:lstStyle/>
          <a:p>
            <a:pPr algn="just"/>
            <a:r>
              <a:rPr lang="en-US" sz="2000" dirty="0"/>
              <a:t>Transfer Learning (TL) is a smart method for analyzing food images using CNN models. </a:t>
            </a:r>
          </a:p>
          <a:p>
            <a:pPr algn="just"/>
            <a:r>
              <a:rPr lang="en-US" sz="2000" dirty="0"/>
              <a:t>Instead of starting from scratch, TL uses pre-trained models, saving time and effort. </a:t>
            </a:r>
          </a:p>
          <a:p>
            <a:pPr algn="just"/>
            <a:r>
              <a:rPr lang="en-US" sz="2000" dirty="0"/>
              <a:t>For example, researchers like </a:t>
            </a:r>
            <a:r>
              <a:rPr lang="en-US" sz="2000" dirty="0" err="1"/>
              <a:t>Tasci</a:t>
            </a:r>
            <a:r>
              <a:rPr lang="en-US" sz="2000" dirty="0"/>
              <a:t> and Hu applied TL with models such as </a:t>
            </a:r>
            <a:r>
              <a:rPr lang="en-US" sz="2000" dirty="0" err="1"/>
              <a:t>ResNet</a:t>
            </a:r>
            <a:r>
              <a:rPr lang="en-US" sz="2000" dirty="0"/>
              <a:t> and </a:t>
            </a:r>
            <a:r>
              <a:rPr lang="en-US" sz="2000" dirty="0" err="1"/>
              <a:t>DenseNet</a:t>
            </a:r>
            <a:r>
              <a:rPr lang="en-US" sz="2000" dirty="0"/>
              <a:t>, achieving high accuracy in recognizing food items. </a:t>
            </a:r>
          </a:p>
          <a:p>
            <a:pPr algn="just"/>
            <a:r>
              <a:rPr lang="en-US" sz="2000" dirty="0"/>
              <a:t>TL also helped in predicting individuals' food intake sequences, as shown by Qiu et al. </a:t>
            </a:r>
          </a:p>
          <a:p>
            <a:pPr algn="just"/>
            <a:r>
              <a:rPr lang="en-US" sz="2000" dirty="0"/>
              <a:t>TL has been used in various applications, from estimating calorie intake for the elderly to developing mobile apps for nutritional analysis. </a:t>
            </a:r>
          </a:p>
          <a:p>
            <a:pPr algn="just"/>
            <a:r>
              <a:rPr lang="en-US" sz="2000" dirty="0"/>
              <a:t>Overall, TL makes food image analysis more efficient and accurate.</a:t>
            </a:r>
            <a:endParaRPr lang="en-IN" sz="2000" dirty="0"/>
          </a:p>
        </p:txBody>
      </p:sp>
    </p:spTree>
    <p:extLst>
      <p:ext uri="{BB962C8B-B14F-4D97-AF65-F5344CB8AC3E}">
        <p14:creationId xmlns:p14="http://schemas.microsoft.com/office/powerpoint/2010/main" val="145545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8156B-769E-6702-EED5-78435FE79116}"/>
              </a:ext>
            </a:extLst>
          </p:cNvPr>
          <p:cNvSpPr>
            <a:spLocks noGrp="1"/>
          </p:cNvSpPr>
          <p:nvPr>
            <p:ph type="title"/>
          </p:nvPr>
        </p:nvSpPr>
        <p:spPr>
          <a:xfrm>
            <a:off x="1371597" y="348865"/>
            <a:ext cx="10044023" cy="877729"/>
          </a:xfrm>
        </p:spPr>
        <p:txBody>
          <a:bodyPr anchor="ctr">
            <a:normAutofit/>
          </a:bodyPr>
          <a:lstStyle/>
          <a:p>
            <a:r>
              <a:rPr lang="en-IN" sz="4000">
                <a:solidFill>
                  <a:srgbClr val="FFFFFF"/>
                </a:solidFill>
              </a:rPr>
              <a:t>Proposed investigations</a:t>
            </a:r>
          </a:p>
        </p:txBody>
      </p:sp>
      <p:graphicFrame>
        <p:nvGraphicFramePr>
          <p:cNvPr id="5" name="Content Placeholder 2">
            <a:extLst>
              <a:ext uri="{FF2B5EF4-FFF2-40B4-BE49-F238E27FC236}">
                <a16:creationId xmlns:a16="http://schemas.microsoft.com/office/drawing/2014/main" id="{C8B4C7CB-0FCC-D858-B2AA-55D58F99DDA4}"/>
              </a:ext>
            </a:extLst>
          </p:cNvPr>
          <p:cNvGraphicFramePr>
            <a:graphicFrameLocks noGrp="1"/>
          </p:cNvGraphicFramePr>
          <p:nvPr>
            <p:ph idx="1"/>
            <p:extLst>
              <p:ext uri="{D42A27DB-BD31-4B8C-83A1-F6EECF244321}">
                <p14:modId xmlns:p14="http://schemas.microsoft.com/office/powerpoint/2010/main" val="1242696109"/>
              </p:ext>
            </p:extLst>
          </p:nvPr>
        </p:nvGraphicFramePr>
        <p:xfrm>
          <a:off x="165394" y="524933"/>
          <a:ext cx="11861211"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5565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68077-7E04-3B30-F3D2-AF8A0742CCD7}"/>
              </a:ext>
            </a:extLst>
          </p:cNvPr>
          <p:cNvSpPr>
            <a:spLocks noGrp="1"/>
          </p:cNvSpPr>
          <p:nvPr>
            <p:ph type="title"/>
          </p:nvPr>
        </p:nvSpPr>
        <p:spPr>
          <a:xfrm>
            <a:off x="0" y="350195"/>
            <a:ext cx="6096000" cy="2198271"/>
          </a:xfrm>
        </p:spPr>
        <p:txBody>
          <a:bodyPr anchor="ctr">
            <a:normAutofit/>
          </a:bodyPr>
          <a:lstStyle/>
          <a:p>
            <a:r>
              <a:rPr lang="en-IN" sz="3600" b="1" dirty="0"/>
              <a:t>Investigation 1: Understanding Food Image Datasets</a:t>
            </a:r>
          </a:p>
        </p:txBody>
      </p:sp>
      <p:sp>
        <p:nvSpPr>
          <p:cNvPr id="3" name="Content Placeholder 2">
            <a:extLst>
              <a:ext uri="{FF2B5EF4-FFF2-40B4-BE49-F238E27FC236}">
                <a16:creationId xmlns:a16="http://schemas.microsoft.com/office/drawing/2014/main" id="{800BD6CF-D7F0-196C-31A1-B4ADB9B95B56}"/>
              </a:ext>
            </a:extLst>
          </p:cNvPr>
          <p:cNvSpPr>
            <a:spLocks noGrp="1"/>
          </p:cNvSpPr>
          <p:nvPr>
            <p:ph idx="1"/>
          </p:nvPr>
        </p:nvSpPr>
        <p:spPr>
          <a:xfrm>
            <a:off x="169134" y="1591734"/>
            <a:ext cx="5825265" cy="4323405"/>
          </a:xfrm>
        </p:spPr>
        <p:txBody>
          <a:bodyPr anchor="ctr">
            <a:normAutofit/>
          </a:bodyPr>
          <a:lstStyle/>
          <a:p>
            <a:pPr algn="just"/>
            <a:endParaRPr lang="en-US" sz="2000" dirty="0"/>
          </a:p>
          <a:p>
            <a:pPr algn="just"/>
            <a:r>
              <a:rPr lang="en-US" sz="2000" dirty="0"/>
              <a:t>We're checking out different sets of food pictures used to teach computers about food. These datasets, like FOOD-101 and UEC-FOOD-256, help researchers compare new methods. </a:t>
            </a:r>
          </a:p>
          <a:p>
            <a:pPr algn="just"/>
            <a:r>
              <a:rPr lang="en-US" sz="2000" dirty="0"/>
              <a:t>Our summary table and sample images show what's in these datasets and how they're used in food recognition research.</a:t>
            </a:r>
            <a:endParaRPr lang="en-IN" sz="2000" dirty="0"/>
          </a:p>
        </p:txBody>
      </p:sp>
      <p:pic>
        <p:nvPicPr>
          <p:cNvPr id="13" name="Picture 12" descr="A breakfast spread">
            <a:extLst>
              <a:ext uri="{FF2B5EF4-FFF2-40B4-BE49-F238E27FC236}">
                <a16:creationId xmlns:a16="http://schemas.microsoft.com/office/drawing/2014/main" id="{1F46F5F1-32DD-09C9-B495-0111185F7028}"/>
              </a:ext>
            </a:extLst>
          </p:cNvPr>
          <p:cNvPicPr>
            <a:picLocks noChangeAspect="1"/>
          </p:cNvPicPr>
          <p:nvPr/>
        </p:nvPicPr>
        <p:blipFill rotWithShape="1">
          <a:blip r:embed="rId2"/>
          <a:srcRect l="17006" r="23593" b="-2"/>
          <a:stretch/>
        </p:blipFill>
        <p:spPr>
          <a:xfrm>
            <a:off x="6273602" y="1"/>
            <a:ext cx="5925223" cy="6858000"/>
          </a:xfrm>
          <a:prstGeom prst="rect">
            <a:avLst/>
          </a:prstGeom>
        </p:spPr>
      </p:pic>
    </p:spTree>
    <p:extLst>
      <p:ext uri="{BB962C8B-B14F-4D97-AF65-F5344CB8AC3E}">
        <p14:creationId xmlns:p14="http://schemas.microsoft.com/office/powerpoint/2010/main" val="437680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7A39E-2367-68A1-1E82-741F1158837B}"/>
              </a:ext>
            </a:extLst>
          </p:cNvPr>
          <p:cNvSpPr>
            <a:spLocks noGrp="1"/>
          </p:cNvSpPr>
          <p:nvPr>
            <p:ph type="title"/>
          </p:nvPr>
        </p:nvSpPr>
        <p:spPr>
          <a:xfrm>
            <a:off x="-1" y="365125"/>
            <a:ext cx="12352867" cy="1325563"/>
          </a:xfrm>
        </p:spPr>
        <p:txBody>
          <a:bodyPr>
            <a:normAutofit/>
          </a:bodyPr>
          <a:lstStyle/>
          <a:p>
            <a:r>
              <a:rPr lang="en-IN" sz="3600" b="1" dirty="0"/>
              <a:t>Investigation 2: Understanding Model Hyperparameters</a:t>
            </a:r>
          </a:p>
        </p:txBody>
      </p:sp>
      <p:sp>
        <p:nvSpPr>
          <p:cNvPr id="3" name="Content Placeholder 2">
            <a:extLst>
              <a:ext uri="{FF2B5EF4-FFF2-40B4-BE49-F238E27FC236}">
                <a16:creationId xmlns:a16="http://schemas.microsoft.com/office/drawing/2014/main" id="{2FD0F5DF-F14E-0255-9BAE-C3FE859555CD}"/>
              </a:ext>
            </a:extLst>
          </p:cNvPr>
          <p:cNvSpPr>
            <a:spLocks noGrp="1"/>
          </p:cNvSpPr>
          <p:nvPr>
            <p:ph idx="1"/>
          </p:nvPr>
        </p:nvSpPr>
        <p:spPr>
          <a:xfrm>
            <a:off x="-93133" y="789253"/>
            <a:ext cx="11353800" cy="5118630"/>
          </a:xfrm>
        </p:spPr>
        <p:txBody>
          <a:bodyPr/>
          <a:lstStyle/>
          <a:p>
            <a:pPr algn="just"/>
            <a:endParaRPr lang="en-US" sz="2400" dirty="0"/>
          </a:p>
          <a:p>
            <a:pPr algn="just"/>
            <a:r>
              <a:rPr lang="en-US" sz="2400" dirty="0"/>
              <a:t>We're looking into the different settings of a CNN, like learning rate and batch size, to make it work better. Each dataset needs its own special settings for accurate predictions, and we experiment to find the best ones. </a:t>
            </a:r>
          </a:p>
          <a:p>
            <a:pPr algn="just"/>
            <a:r>
              <a:rPr lang="en-US" sz="2400" dirty="0"/>
              <a:t>We can use methods like grid search or random search to fine-tune these settings. </a:t>
            </a:r>
            <a:endParaRPr lang="en-US" dirty="0"/>
          </a:p>
          <a:p>
            <a:pPr algn="just"/>
            <a:endParaRPr lang="en-IN" dirty="0"/>
          </a:p>
        </p:txBody>
      </p:sp>
      <p:pic>
        <p:nvPicPr>
          <p:cNvPr id="5" name="Picture 4">
            <a:extLst>
              <a:ext uri="{FF2B5EF4-FFF2-40B4-BE49-F238E27FC236}">
                <a16:creationId xmlns:a16="http://schemas.microsoft.com/office/drawing/2014/main" id="{FB976439-A3FF-F3D1-847F-1D7772CFE89B}"/>
              </a:ext>
            </a:extLst>
          </p:cNvPr>
          <p:cNvPicPr>
            <a:picLocks noChangeAspect="1"/>
          </p:cNvPicPr>
          <p:nvPr/>
        </p:nvPicPr>
        <p:blipFill>
          <a:blip r:embed="rId2"/>
          <a:stretch>
            <a:fillRect/>
          </a:stretch>
        </p:blipFill>
        <p:spPr>
          <a:xfrm>
            <a:off x="4224865" y="2963334"/>
            <a:ext cx="7230533" cy="3784600"/>
          </a:xfrm>
          <a:prstGeom prst="rect">
            <a:avLst/>
          </a:prstGeom>
        </p:spPr>
      </p:pic>
    </p:spTree>
    <p:extLst>
      <p:ext uri="{BB962C8B-B14F-4D97-AF65-F5344CB8AC3E}">
        <p14:creationId xmlns:p14="http://schemas.microsoft.com/office/powerpoint/2010/main" val="1477545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113</TotalTime>
  <Words>1536</Words>
  <Application>Microsoft Office PowerPoint</Application>
  <PresentationFormat>Widescreen</PresentationFormat>
  <Paragraphs>101</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Aptos</vt:lpstr>
      <vt:lpstr>Aptos Display</vt:lpstr>
      <vt:lpstr>Arial</vt:lpstr>
      <vt:lpstr>MyriadPro-SemiboldSemiCn</vt:lpstr>
      <vt:lpstr>Office Theme</vt:lpstr>
      <vt:lpstr>Deep neural network for food image classification and nutrient identification - A systematic review</vt:lpstr>
      <vt:lpstr>Introduction </vt:lpstr>
      <vt:lpstr>Introduction </vt:lpstr>
      <vt:lpstr>Background Study </vt:lpstr>
      <vt:lpstr>Food Image Analysis with CNN &amp; Object Detection</vt:lpstr>
      <vt:lpstr>Role of TL in the analysis of food images</vt:lpstr>
      <vt:lpstr>Proposed investigations</vt:lpstr>
      <vt:lpstr>Investigation 1: Understanding Food Image Datasets</vt:lpstr>
      <vt:lpstr>Investigation 2: Understanding Model Hyperparameters</vt:lpstr>
      <vt:lpstr>Investigation 3: CNNs for Food Image Recognition</vt:lpstr>
      <vt:lpstr> Investigation 4: Transfer Learning Strategies</vt:lpstr>
      <vt:lpstr> Investigation 5. What metrics are required to measure the performance of a model?</vt:lpstr>
      <vt:lpstr>Investigation 6. What are the challenges faced in classifying food images?</vt:lpstr>
      <vt:lpstr>Case Study: Food Image Analysis and Detection</vt:lpstr>
      <vt:lpstr>Food image analysis using EfficientNet B0‑B6</vt:lpstr>
      <vt:lpstr>Object detection in food image using YOLOv5</vt:lpstr>
      <vt:lpstr>Conclusion and future aspects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neural network for food image classification and nutrient identification - A systematic review</dc:title>
  <dc:creator>Rohithsaidatta Pasupuleti</dc:creator>
  <cp:lastModifiedBy>Rohithsaidatta Pasupuleti</cp:lastModifiedBy>
  <cp:revision>2</cp:revision>
  <dcterms:created xsi:type="dcterms:W3CDTF">2024-04-07T06:30:04Z</dcterms:created>
  <dcterms:modified xsi:type="dcterms:W3CDTF">2024-04-07T08:23:13Z</dcterms:modified>
</cp:coreProperties>
</file>